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A28"/>
    <a:srgbClr val="2C6672"/>
    <a:srgbClr val="258BA4"/>
    <a:srgbClr val="595959"/>
    <a:srgbClr val="455F51"/>
    <a:srgbClr val="4AB5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790634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1518077" y="195556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6842CA-939B-45E3-AAA1-31ADB02DFCC0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70EFD89-CA78-45E5-8EA6-3B905209DC7E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BB8C7E0-AAB3-E444-BEDA-8AEA4F080F5E}"/>
              </a:ext>
            </a:extLst>
          </p:cNvPr>
          <p:cNvSpPr/>
          <p:nvPr userDrawn="1"/>
        </p:nvSpPr>
        <p:spPr>
          <a:xfrm>
            <a:off x="677313" y="9397295"/>
            <a:ext cx="23096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  <a:endParaRPr lang="fr-FR" sz="1000" dirty="0">
              <a:solidFill>
                <a:schemeClr val="bg1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1.0 – 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Décembre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2022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9093451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2024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7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790634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1518077" y="195556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6842CA-939B-45E3-AAA1-31ADB02DFCC0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70EFD89-CA78-45E5-8EA6-3B905209DC7E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BB8C7E0-AAB3-E444-BEDA-8AEA4F080F5E}"/>
              </a:ext>
            </a:extLst>
          </p:cNvPr>
          <p:cNvSpPr/>
          <p:nvPr userDrawn="1"/>
        </p:nvSpPr>
        <p:spPr>
          <a:xfrm>
            <a:off x="677313" y="9397295"/>
            <a:ext cx="23096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  <a:endParaRPr lang="fr-FR" sz="1000" dirty="0">
              <a:solidFill>
                <a:schemeClr val="bg1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1.0 –  Décembre 2022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9093451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2024"/>
            <a:ext cx="364000" cy="48707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408459" y="1481290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08459" y="4048162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3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5426" y="4585099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08459" y="4439962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459624" y="1991924"/>
            <a:ext cx="599197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91430" y="1905790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6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09/12/2022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codes/article_lc/LEGIARTI000006913657" TargetMode="External"/><Relationship Id="rId2" Type="http://schemas.openxmlformats.org/officeDocument/2006/relationships/hyperlink" Target="https://www.demarchequaliteofficine.fr/outils/e02.-registre-des-interventions-de-premiere-urgenc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legifrance.gouv.fr/loda/id/JORFTEXT00003008449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29642"/>
            <a:ext cx="6636853" cy="424732"/>
          </a:xfrm>
        </p:spPr>
        <p:txBody>
          <a:bodyPr/>
          <a:lstStyle/>
          <a:p>
            <a:pPr algn="r"/>
            <a:r>
              <a:rPr lang="fr-FR" sz="1100" dirty="0" smtClean="0"/>
              <a:t>E26. </a:t>
            </a:r>
            <a:r>
              <a:rPr lang="fr-FR" sz="1200" dirty="0"/>
              <a:t>Enregistrement des patients se présentant à l'officine en situation d'urgence</a:t>
            </a:r>
            <a:endParaRPr lang="fr-FR" sz="1100" dirty="0"/>
          </a:p>
        </p:txBody>
      </p:sp>
      <p:sp>
        <p:nvSpPr>
          <p:cNvPr id="11" name="Rectangle 10"/>
          <p:cNvSpPr/>
          <p:nvPr/>
        </p:nvSpPr>
        <p:spPr>
          <a:xfrm>
            <a:off x="315957" y="1305050"/>
            <a:ext cx="6120937" cy="30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 smtClean="0"/>
              <a:t>Informations concernant le patient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43728" y="8382302"/>
            <a:ext cx="4525094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/>
              <a:t>Fait à </a:t>
            </a:r>
            <a:r>
              <a:rPr lang="fr-FR" sz="1200" dirty="0" smtClean="0"/>
              <a:t>....……………..., </a:t>
            </a:r>
            <a:r>
              <a:rPr lang="fr-FR" sz="1200" dirty="0"/>
              <a:t>le …………………….. </a:t>
            </a:r>
            <a:endParaRPr lang="fr-FR" sz="1200" dirty="0">
              <a:latin typeface="Helvetica Light" panose="020B0403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672" y="2551751"/>
            <a:ext cx="6120937" cy="30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 smtClean="0"/>
              <a:t>Informations concernant l’intervention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315957" y="1271827"/>
            <a:ext cx="6337506" cy="994786"/>
          </a:xfrm>
          <a:prstGeom prst="roundRect">
            <a:avLst/>
          </a:prstGeom>
          <a:noFill/>
          <a:ln>
            <a:solidFill>
              <a:srgbClr val="2C66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06181" y="2551751"/>
            <a:ext cx="6337507" cy="4572588"/>
          </a:xfrm>
          <a:prstGeom prst="roundRect">
            <a:avLst>
              <a:gd name="adj" fmla="val 7683"/>
            </a:avLst>
          </a:prstGeom>
          <a:noFill/>
          <a:ln>
            <a:solidFill>
              <a:srgbClr val="9BB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43727" y="1639568"/>
            <a:ext cx="6141223" cy="59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Nom / Prénom:…………………………Date de naissance </a:t>
            </a:r>
            <a:r>
              <a:rPr lang="fr-FR" sz="1200" dirty="0"/>
              <a:t>: ………………</a:t>
            </a:r>
            <a:endParaRPr lang="fr-FR" sz="12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Numéro de téléphone : ……………………………………………………</a:t>
            </a:r>
            <a:r>
              <a:rPr lang="fr-FR" sz="1200" dirty="0"/>
              <a:t>…………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4443" y="2947756"/>
            <a:ext cx="5993166" cy="4090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Date :……………………………………………………</a:t>
            </a:r>
            <a:r>
              <a:rPr lang="fr-FR" sz="1200" dirty="0"/>
              <a:t>………………………</a:t>
            </a:r>
            <a:r>
              <a:rPr lang="fr-FR" sz="1200" dirty="0" smtClean="0"/>
              <a:t>………</a:t>
            </a:r>
            <a:endParaRPr lang="fr-FR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Motif (brulure, coupure,…) : …………………………………………………………………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……………………………………………………………………………………………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Nom </a:t>
            </a:r>
            <a:r>
              <a:rPr lang="fr-FR" sz="1200" dirty="0"/>
              <a:t>de la personne de l'équipe </a:t>
            </a:r>
            <a:r>
              <a:rPr lang="fr-FR" sz="1200" dirty="0" smtClean="0"/>
              <a:t>officinale ayant </a:t>
            </a:r>
            <a:r>
              <a:rPr lang="fr-FR" sz="1200" dirty="0"/>
              <a:t>pris en charge le </a:t>
            </a:r>
            <a:r>
              <a:rPr lang="fr-FR" sz="1200" dirty="0" smtClean="0"/>
              <a:t>patient : ……………………………………………………………………………………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Soins </a:t>
            </a:r>
            <a:r>
              <a:rPr lang="fr-FR" sz="1200" dirty="0"/>
              <a:t>réalisée par l'équipe officinale (prise de tension, désinfection d'une plaie</a:t>
            </a:r>
            <a:r>
              <a:rPr lang="fr-FR" sz="1200" dirty="0" smtClean="0"/>
              <a:t>,…)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………………………………………………………………………………………………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/>
              <a:t>Spécialité(s) délivrée(s) par l'équipe </a:t>
            </a:r>
            <a:r>
              <a:rPr lang="fr-FR" sz="1200" dirty="0" smtClean="0"/>
              <a:t>officinale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/>
              <a:t>………………………………………………………………………………………………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/>
              <a:t>Intervention d'un tiers ? (pompier, infirmière</a:t>
            </a:r>
            <a:r>
              <a:rPr lang="fr-FR" sz="1200" dirty="0" smtClean="0"/>
              <a:t>,…) ? Oui / non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Si oui, lequel ? :</a:t>
            </a:r>
            <a:r>
              <a:rPr lang="fr-FR" sz="1200" dirty="0"/>
              <a:t>………………………………………………………………</a:t>
            </a:r>
            <a:endParaRPr lang="fr-FR" sz="12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Conseils et/ou orientation </a:t>
            </a:r>
            <a:r>
              <a:rPr lang="fr-FR" sz="1200" dirty="0"/>
              <a:t>du patient (urgence, médecin</a:t>
            </a:r>
            <a:r>
              <a:rPr lang="fr-FR" sz="1200" dirty="0" smtClean="0"/>
              <a:t>,…) : ……………………………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……………………………………………………………………………………………………</a:t>
            </a:r>
            <a:endParaRPr lang="fr-FR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/>
              <a:t>Remarques :……………………………………</a:t>
            </a:r>
            <a:endParaRPr lang="fr-FR" sz="12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15956" y="7454161"/>
            <a:ext cx="6337507" cy="1373034"/>
          </a:xfrm>
          <a:prstGeom prst="roundRect">
            <a:avLst/>
          </a:prstGeom>
          <a:noFill/>
          <a:ln>
            <a:solidFill>
              <a:srgbClr val="2C66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56407" y="7603722"/>
            <a:ext cx="6176740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/>
              <a:t>Je, </a:t>
            </a:r>
            <a:r>
              <a:rPr lang="fr-FR" sz="1200" dirty="0" smtClean="0"/>
              <a:t>soussigné Mr/Mme………………………, </a:t>
            </a:r>
            <a:r>
              <a:rPr lang="fr-FR" sz="1200" dirty="0"/>
              <a:t>demande à la pharmacie </a:t>
            </a:r>
            <a:r>
              <a:rPr lang="fr-FR" sz="1200" dirty="0" smtClean="0"/>
              <a:t>……………………. </a:t>
            </a:r>
            <a:r>
              <a:rPr lang="fr-FR" sz="1200" dirty="0"/>
              <a:t>de réaliser les premiers soins, pour moi-même ou pour mon enfant, et </a:t>
            </a:r>
            <a:r>
              <a:rPr lang="fr-FR" sz="1200" dirty="0" smtClean="0"/>
              <a:t>m’engage </a:t>
            </a:r>
            <a:r>
              <a:rPr lang="fr-FR" sz="1200" dirty="0"/>
              <a:t>à demander un avis médical à un médecin suite aux soins </a:t>
            </a:r>
            <a:r>
              <a:rPr lang="fr-FR" sz="1200" dirty="0" smtClean="0"/>
              <a:t>prodigués.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64698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43079" y="4597131"/>
            <a:ext cx="6190068" cy="270113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0000"/>
                </a:solidFill>
              </a:rPr>
              <a:t>Rappel : Tout pharmacien doit, quelque soit sa fonction et dans les limites de ses connaissances et de ses moyens, porter secours à toute personne en danger immédiat.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Il convient compléter une fiche par patient et par intervention.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Comme pour l’outil « </a:t>
            </a:r>
            <a:r>
              <a:rPr lang="fr-FR" dirty="0" smtClean="0">
                <a:solidFill>
                  <a:schemeClr val="tx1"/>
                </a:solidFill>
                <a:hlinkClick r:id="rId2"/>
              </a:rPr>
              <a:t>E02. Interventions de première urgence</a:t>
            </a:r>
            <a:r>
              <a:rPr lang="fr-FR" dirty="0" smtClean="0">
                <a:solidFill>
                  <a:schemeClr val="tx1"/>
                </a:solidFill>
              </a:rPr>
              <a:t> , qui est </a:t>
            </a:r>
            <a:r>
              <a:rPr lang="fr-FR" dirty="0">
                <a:solidFill>
                  <a:schemeClr val="tx1"/>
                </a:solidFill>
              </a:rPr>
              <a:t>complémentaire de celui là, </a:t>
            </a:r>
            <a:r>
              <a:rPr lang="fr-FR" dirty="0" smtClean="0">
                <a:solidFill>
                  <a:schemeClr val="tx1"/>
                </a:solidFill>
              </a:rPr>
              <a:t>il </a:t>
            </a:r>
            <a:r>
              <a:rPr lang="fr-FR" dirty="0">
                <a:solidFill>
                  <a:schemeClr val="tx1"/>
                </a:solidFill>
              </a:rPr>
              <a:t>contribue à protéger le pharmacien et son équipe en apportant une </a:t>
            </a:r>
            <a:r>
              <a:rPr lang="fr-FR" dirty="0" smtClean="0">
                <a:solidFill>
                  <a:schemeClr val="tx1"/>
                </a:solidFill>
              </a:rPr>
              <a:t>preuve :</a:t>
            </a:r>
          </a:p>
          <a:p>
            <a:pPr marL="685800" lvl="1"/>
            <a:r>
              <a:rPr lang="fr-FR" sz="1100" dirty="0">
                <a:latin typeface="Helvetica Light" panose="020B0403020202020204" pitchFamily="34" charset="0"/>
              </a:rPr>
              <a:t>de la prise en charge effective du patient </a:t>
            </a:r>
          </a:p>
          <a:p>
            <a:pPr marL="685800" lvl="1"/>
            <a:r>
              <a:rPr lang="fr-FR" sz="1100" dirty="0">
                <a:latin typeface="Helvetica Light" panose="020B0403020202020204" pitchFamily="34" charset="0"/>
              </a:rPr>
              <a:t>et des conseils et des orientations qui ont été délivrés au 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L’obtention de l’attestation de formation aux gestes et soins d’urgence (AFGSU) niveau 2 est obligatoire pour les pharmaciens et préparateurs. Elle vise à acquérir les connaissances permettant d’identifier une situation d’urgence à caractère médical et à la prendre en charge, seul ou à plusieurs, dans l’attente de l’arrivée de l’équipe médicale. L’AFGSU est ensuite valide durant quatre ans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29642"/>
            <a:ext cx="6636853" cy="424732"/>
          </a:xfrm>
        </p:spPr>
        <p:txBody>
          <a:bodyPr/>
          <a:lstStyle/>
          <a:p>
            <a:pPr algn="r"/>
            <a:r>
              <a:rPr lang="fr-FR" sz="1100" dirty="0" smtClean="0"/>
              <a:t>E26. </a:t>
            </a:r>
            <a:r>
              <a:rPr lang="fr-FR" sz="1200" dirty="0"/>
              <a:t>Enregistrement des patients se présentant à l'officine en situation d'urgence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8331200"/>
            <a:ext cx="4995333" cy="618067"/>
          </a:xfrm>
          <a:prstGeom prst="rect">
            <a:avLst/>
          </a:prstGeom>
          <a:solidFill>
            <a:srgbClr val="D0E6E2"/>
          </a:solidFill>
        </p:spPr>
        <p:txBody>
          <a:bodyPr/>
          <a:lstStyle/>
          <a:p>
            <a:pPr algn="just"/>
            <a:r>
              <a:rPr lang="fr-FR" sz="900" b="1" dirty="0" smtClean="0"/>
              <a:t>Références :</a:t>
            </a:r>
          </a:p>
          <a:p>
            <a:pPr algn="just"/>
            <a:r>
              <a:rPr lang="fr-FR" sz="900" dirty="0">
                <a:hlinkClick r:id="rId3"/>
              </a:rPr>
              <a:t>Article </a:t>
            </a:r>
            <a:r>
              <a:rPr lang="fr-FR" sz="900" dirty="0" smtClean="0">
                <a:hlinkClick r:id="rId3"/>
              </a:rPr>
              <a:t>R4235-7</a:t>
            </a:r>
            <a:r>
              <a:rPr lang="fr-FR" sz="900" dirty="0" smtClean="0"/>
              <a:t> du Code de la Santé Publique</a:t>
            </a:r>
            <a:endParaRPr lang="fr-FR" sz="900" dirty="0"/>
          </a:p>
          <a:p>
            <a:pPr algn="just"/>
            <a:r>
              <a:rPr lang="fr-FR" sz="900" dirty="0" smtClean="0">
                <a:hlinkClick r:id="rId4"/>
              </a:rPr>
              <a:t>Arrêté du 30 décembre 2014</a:t>
            </a:r>
            <a:r>
              <a:rPr lang="fr-FR" sz="900" dirty="0" smtClean="0"/>
              <a:t> relatif à l'attestation de formation aux gestes et soins d'urgence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6817748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(alter)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359</Words>
  <Application>Microsoft Office PowerPoint</Application>
  <PresentationFormat>Format A4 (210 x 297 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E26. Enregistrement des patients se présentant à l'officine en situation d'urgence</vt:lpstr>
      <vt:lpstr>E26. Enregistrement des patients se présentant à l'officine en situation d'urgence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149</cp:revision>
  <dcterms:created xsi:type="dcterms:W3CDTF">2019-09-09T06:31:24Z</dcterms:created>
  <dcterms:modified xsi:type="dcterms:W3CDTF">2022-12-09T08:47:24Z</dcterms:modified>
</cp:coreProperties>
</file>