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0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BA28"/>
    <a:srgbClr val="2C6672"/>
    <a:srgbClr val="258BA4"/>
    <a:srgbClr val="595959"/>
    <a:srgbClr val="455F51"/>
    <a:srgbClr val="4AB5C4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2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811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687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432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824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70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99B24B5D-9DFA-0D4D-953A-9A55B1BBE32E}"/>
              </a:ext>
            </a:extLst>
          </p:cNvPr>
          <p:cNvSpPr/>
          <p:nvPr userDrawn="1"/>
        </p:nvSpPr>
        <p:spPr>
          <a:xfrm>
            <a:off x="0" y="790634"/>
            <a:ext cx="6858000" cy="397565"/>
          </a:xfrm>
          <a:prstGeom prst="rect">
            <a:avLst/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566FE0-0408-4DF8-8660-3B93BA33825F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DDC7A37-1908-47BC-A500-55F3D0861FF1}"/>
              </a:ext>
            </a:extLst>
          </p:cNvPr>
          <p:cNvSpPr txBox="1"/>
          <p:nvPr userDrawn="1"/>
        </p:nvSpPr>
        <p:spPr>
          <a:xfrm>
            <a:off x="1518077" y="195556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CBD6099D-0642-4D9C-930D-133E479D5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A6842CA-939B-45E3-AAA1-31ADB02DFCC0}"/>
              </a:ext>
            </a:extLst>
          </p:cNvPr>
          <p:cNvSpPr/>
          <p:nvPr userDrawn="1"/>
        </p:nvSpPr>
        <p:spPr>
          <a:xfrm>
            <a:off x="0" y="9390490"/>
            <a:ext cx="6858000" cy="5155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970EFD89-CA78-45E5-8EA6-3B905209DC7E}"/>
              </a:ext>
            </a:extLst>
          </p:cNvPr>
          <p:cNvSpPr/>
          <p:nvPr userDrawn="1"/>
        </p:nvSpPr>
        <p:spPr>
          <a:xfrm>
            <a:off x="3878505" y="9239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</a:rPr>
              <a:t>Pharmacie :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35713B96-5E26-A642-8229-5F2BC3FF78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789843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DDA1EFBA-8714-CA41-A099-24CEC752A32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DBB8C7E0-AAB3-E444-BEDA-8AEA4F080F5E}"/>
              </a:ext>
            </a:extLst>
          </p:cNvPr>
          <p:cNvSpPr/>
          <p:nvPr userDrawn="1"/>
        </p:nvSpPr>
        <p:spPr>
          <a:xfrm>
            <a:off x="677313" y="9397295"/>
            <a:ext cx="230961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Missions &amp; Services</a:t>
            </a:r>
            <a:endParaRPr lang="fr-FR" sz="1000" dirty="0">
              <a:solidFill>
                <a:schemeClr val="bg1"/>
              </a:solidFill>
              <a:latin typeface="Helvetica Neue" panose="020B0604020202020204" pitchFamily="34" charset="0"/>
              <a:ea typeface="Helvetica Neue" panose="020B06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7FCA32A-866C-294A-B10D-EBC5A818CA60}"/>
              </a:ext>
            </a:extLst>
          </p:cNvPr>
          <p:cNvSpPr/>
          <p:nvPr userDrawn="1"/>
        </p:nvSpPr>
        <p:spPr>
          <a:xfrm>
            <a:off x="677313" y="9594204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1.0 – 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Décembre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2022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17" name="Flèche : pentagone 15">
            <a:extLst>
              <a:ext uri="{FF2B5EF4-FFF2-40B4-BE49-F238E27FC236}">
                <a16:creationId xmlns:a16="http://schemas.microsoft.com/office/drawing/2014/main" id="{6BB9B956-11E2-554A-BD88-07281162395A}"/>
              </a:ext>
            </a:extLst>
          </p:cNvPr>
          <p:cNvSpPr/>
          <p:nvPr userDrawn="1"/>
        </p:nvSpPr>
        <p:spPr>
          <a:xfrm>
            <a:off x="0" y="9093451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 descr="Une image contenant dessin, horloge&#10;&#10;Description générée automatiquement">
            <a:extLst>
              <a:ext uri="{FF2B5EF4-FFF2-40B4-BE49-F238E27FC236}">
                <a16:creationId xmlns:a16="http://schemas.microsoft.com/office/drawing/2014/main" id="{CE4794B9-C7C4-0B44-BE27-0CF339F6C6A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20" y="9122024"/>
            <a:ext cx="364000" cy="48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570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99B24B5D-9DFA-0D4D-953A-9A55B1BBE32E}"/>
              </a:ext>
            </a:extLst>
          </p:cNvPr>
          <p:cNvSpPr/>
          <p:nvPr userDrawn="1"/>
        </p:nvSpPr>
        <p:spPr>
          <a:xfrm>
            <a:off x="0" y="790634"/>
            <a:ext cx="6858000" cy="397565"/>
          </a:xfrm>
          <a:prstGeom prst="rect">
            <a:avLst/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566FE0-0408-4DF8-8660-3B93BA33825F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DDC7A37-1908-47BC-A500-55F3D0861FF1}"/>
              </a:ext>
            </a:extLst>
          </p:cNvPr>
          <p:cNvSpPr txBox="1"/>
          <p:nvPr userDrawn="1"/>
        </p:nvSpPr>
        <p:spPr>
          <a:xfrm>
            <a:off x="1518077" y="195556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CBD6099D-0642-4D9C-930D-133E479D5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A6842CA-939B-45E3-AAA1-31ADB02DFCC0}"/>
              </a:ext>
            </a:extLst>
          </p:cNvPr>
          <p:cNvSpPr/>
          <p:nvPr userDrawn="1"/>
        </p:nvSpPr>
        <p:spPr>
          <a:xfrm>
            <a:off x="0" y="9390490"/>
            <a:ext cx="6858000" cy="5155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970EFD89-CA78-45E5-8EA6-3B905209DC7E}"/>
              </a:ext>
            </a:extLst>
          </p:cNvPr>
          <p:cNvSpPr/>
          <p:nvPr userDrawn="1"/>
        </p:nvSpPr>
        <p:spPr>
          <a:xfrm>
            <a:off x="3878505" y="9239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</a:rPr>
              <a:t>Pharmacie :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35713B96-5E26-A642-8229-5F2BC3FF78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789843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DDA1EFBA-8714-CA41-A099-24CEC752A32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DBB8C7E0-AAB3-E444-BEDA-8AEA4F080F5E}"/>
              </a:ext>
            </a:extLst>
          </p:cNvPr>
          <p:cNvSpPr/>
          <p:nvPr userDrawn="1"/>
        </p:nvSpPr>
        <p:spPr>
          <a:xfrm>
            <a:off x="677313" y="9397295"/>
            <a:ext cx="230961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Missions &amp; Services</a:t>
            </a:r>
            <a:endParaRPr lang="fr-FR" sz="1000" dirty="0">
              <a:solidFill>
                <a:schemeClr val="bg1"/>
              </a:solidFill>
              <a:latin typeface="Helvetica Neue" panose="020B0604020202020204" pitchFamily="34" charset="0"/>
              <a:ea typeface="Helvetica Neue" panose="020B06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7FCA32A-866C-294A-B10D-EBC5A818CA60}"/>
              </a:ext>
            </a:extLst>
          </p:cNvPr>
          <p:cNvSpPr/>
          <p:nvPr userDrawn="1"/>
        </p:nvSpPr>
        <p:spPr>
          <a:xfrm>
            <a:off x="677313" y="9594204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Version 1.0 –  Décembre 2022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17" name="Flèche : pentagone 15">
            <a:extLst>
              <a:ext uri="{FF2B5EF4-FFF2-40B4-BE49-F238E27FC236}">
                <a16:creationId xmlns:a16="http://schemas.microsoft.com/office/drawing/2014/main" id="{6BB9B956-11E2-554A-BD88-07281162395A}"/>
              </a:ext>
            </a:extLst>
          </p:cNvPr>
          <p:cNvSpPr/>
          <p:nvPr userDrawn="1"/>
        </p:nvSpPr>
        <p:spPr>
          <a:xfrm>
            <a:off x="0" y="9093451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 descr="Une image contenant dessin, horloge&#10;&#10;Description générée automatiquement">
            <a:extLst>
              <a:ext uri="{FF2B5EF4-FFF2-40B4-BE49-F238E27FC236}">
                <a16:creationId xmlns:a16="http://schemas.microsoft.com/office/drawing/2014/main" id="{CE4794B9-C7C4-0B44-BE27-0CF339F6C6A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20" y="9122024"/>
            <a:ext cx="364000" cy="487072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8E7F17DA-F1BB-4FD8-8862-29C29981F4E7}"/>
              </a:ext>
            </a:extLst>
          </p:cNvPr>
          <p:cNvSpPr txBox="1"/>
          <p:nvPr userDrawn="1"/>
        </p:nvSpPr>
        <p:spPr>
          <a:xfrm>
            <a:off x="408459" y="1481290"/>
            <a:ext cx="3466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34615A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L’enregistrement : principes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6379F7F-3C65-4A6B-ACA6-0A13D579B0AC}"/>
              </a:ext>
            </a:extLst>
          </p:cNvPr>
          <p:cNvSpPr txBox="1"/>
          <p:nvPr userDrawn="1"/>
        </p:nvSpPr>
        <p:spPr>
          <a:xfrm>
            <a:off x="408459" y="4048162"/>
            <a:ext cx="42083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34615A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Commentaires pour un bon usage</a:t>
            </a:r>
          </a:p>
        </p:txBody>
      </p:sp>
      <p:sp>
        <p:nvSpPr>
          <p:cNvPr id="23" name="Espace réservé du texte 3">
            <a:extLst>
              <a:ext uri="{FF2B5EF4-FFF2-40B4-BE49-F238E27FC236}">
                <a16:creationId xmlns:a16="http://schemas.microsoft.com/office/drawing/2014/main" id="{AB11144D-E44B-458C-90B0-43A3F21BF3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5426" y="4585099"/>
            <a:ext cx="5522257" cy="4014910"/>
          </a:xfrm>
          <a:noFill/>
        </p:spPr>
        <p:txBody>
          <a:bodyPr wrap="square" rtlCol="0">
            <a:noAutofit/>
          </a:bodyPr>
          <a:lstStyle>
            <a:lvl1pPr marL="0" indent="0">
              <a:buNone/>
              <a:defRPr lang="fr-FR" sz="110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defRPr>
            </a:lvl1pPr>
            <a:lvl2pPr>
              <a:defRPr lang="fr-FR" smtClean="0">
                <a:solidFill>
                  <a:schemeClr val="tx1"/>
                </a:solidFill>
              </a:defRPr>
            </a:lvl2pPr>
            <a:lvl3pPr>
              <a:defRPr lang="fr-FR" sz="2600" smtClean="0">
                <a:solidFill>
                  <a:schemeClr val="tx1"/>
                </a:solidFill>
              </a:defRPr>
            </a:lvl3pPr>
            <a:lvl4pPr>
              <a:defRPr lang="fr-FR" sz="2600" smtClean="0">
                <a:solidFill>
                  <a:schemeClr val="tx1"/>
                </a:solidFill>
              </a:defRPr>
            </a:lvl4pPr>
            <a:lvl5pPr>
              <a:defRPr lang="fr-FR" sz="2600">
                <a:solidFill>
                  <a:schemeClr val="tx1"/>
                </a:solidFill>
              </a:defRPr>
            </a:lvl5pPr>
          </a:lstStyle>
          <a:p>
            <a:pPr lvl="0" defTabSz="660380"/>
            <a:r>
              <a:rPr lang="fr-FR" dirty="0"/>
              <a:t>Cliquez pour modifier les styles du texte du masque</a:t>
            </a: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A065291F-6531-4AE5-A69C-F3E64098A0A6}"/>
              </a:ext>
            </a:extLst>
          </p:cNvPr>
          <p:cNvCxnSpPr>
            <a:cxnSpLocks/>
          </p:cNvCxnSpPr>
          <p:nvPr userDrawn="1"/>
        </p:nvCxnSpPr>
        <p:spPr>
          <a:xfrm>
            <a:off x="408459" y="4439962"/>
            <a:ext cx="5589224" cy="956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DB2BC31B-535D-4F41-8A14-79D214ACCE01}"/>
              </a:ext>
            </a:extLst>
          </p:cNvPr>
          <p:cNvSpPr txBox="1"/>
          <p:nvPr userDrawn="1"/>
        </p:nvSpPr>
        <p:spPr>
          <a:xfrm>
            <a:off x="459624" y="1991924"/>
            <a:ext cx="5991976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Dans un système qualité la traçabilité est une des composantes clefs pour garantir une surveillance des pratiques et permettre l’amélioration continue.</a:t>
            </a:r>
          </a:p>
          <a:p>
            <a:pPr>
              <a:defRPr/>
            </a:pPr>
            <a:endParaRPr lang="fr-FR" sz="11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  <a:p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L’enregistrement est un document qui permet de conserver des données en lien avec les activités. Les données renseignées peuvent avoir plusieurs fonctions :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Permettre le suivi dans le temps d’éléments essentiels au bon fonctionnement de l’officine,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Vérifier la réalisation effective de certaines tâches,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Permettre le relevé des incidents,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Conserver un historique des activités,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Servir de preuves pour répondre à des exigences réglementaires.</a:t>
            </a:r>
          </a:p>
          <a:p>
            <a:endParaRPr lang="fr-FR" sz="11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A065291F-6531-4AE5-A69C-F3E64098A0A6}"/>
              </a:ext>
            </a:extLst>
          </p:cNvPr>
          <p:cNvCxnSpPr>
            <a:cxnSpLocks/>
          </p:cNvCxnSpPr>
          <p:nvPr userDrawn="1"/>
        </p:nvCxnSpPr>
        <p:spPr>
          <a:xfrm>
            <a:off x="491430" y="1905790"/>
            <a:ext cx="5589224" cy="956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463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54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038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280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276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74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FAF59C5-48D9-475B-9CF6-C1EC75048466}" type="datetimeFigureOut">
              <a:rPr lang="fr-FR" smtClean="0"/>
              <a:pPr/>
              <a:t>09/12/2022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35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3" r:id="rId3"/>
    <p:sldLayoutId id="2147483674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>
              <a:lumMod val="85000"/>
              <a:lumOff val="15000"/>
            </a:schemeClr>
          </a:solidFill>
          <a:latin typeface="Helvetica Neue" panose="020B0604020202020204" pitchFamily="34" charset="0"/>
          <a:ea typeface="Helvetica Neue" panose="020B0604020202020204" pitchFamily="34" charset="0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1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codes/article_lc/LEGIARTI000006913657" TargetMode="External"/><Relationship Id="rId2" Type="http://schemas.openxmlformats.org/officeDocument/2006/relationships/hyperlink" Target="https://www.demarchequaliteofficine.fr/outils/e02.-registre-des-interventions-de-premiere-urgence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legifrance.gouv.fr/loda/id/JORFTEXT000030084493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3182BC45-0983-42BB-80FB-B0486D23C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29642"/>
            <a:ext cx="6636853" cy="424732"/>
          </a:xfrm>
        </p:spPr>
        <p:txBody>
          <a:bodyPr/>
          <a:lstStyle/>
          <a:p>
            <a:pPr algn="r"/>
            <a:r>
              <a:rPr lang="fr-FR" sz="1100" dirty="0" smtClean="0"/>
              <a:t>E26. </a:t>
            </a:r>
            <a:r>
              <a:rPr lang="fr-FR" sz="1200" dirty="0"/>
              <a:t>Enregistrement des patients se présentant à l'officine en situation d'urgence</a:t>
            </a:r>
            <a:endParaRPr lang="fr-FR" sz="1100" dirty="0"/>
          </a:p>
        </p:txBody>
      </p:sp>
      <p:sp>
        <p:nvSpPr>
          <p:cNvPr id="11" name="Rectangle 10"/>
          <p:cNvSpPr/>
          <p:nvPr/>
        </p:nvSpPr>
        <p:spPr>
          <a:xfrm>
            <a:off x="315957" y="1305050"/>
            <a:ext cx="6120937" cy="306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b="1" dirty="0" smtClean="0"/>
              <a:t>Informations concernant le patient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43728" y="8382302"/>
            <a:ext cx="4525094" cy="289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dirty="0"/>
              <a:t>Fait à </a:t>
            </a:r>
            <a:r>
              <a:rPr lang="fr-FR" sz="1200" dirty="0" smtClean="0"/>
              <a:t>....……………..., </a:t>
            </a:r>
            <a:r>
              <a:rPr lang="fr-FR" sz="1200" dirty="0"/>
              <a:t>le …………………….. </a:t>
            </a:r>
            <a:endParaRPr lang="fr-FR" sz="1200" dirty="0">
              <a:latin typeface="Helvetica Light" panose="020B0403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6672" y="2551751"/>
            <a:ext cx="6120937" cy="306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b="1" dirty="0" smtClean="0"/>
              <a:t>Informations concernant l’intervention</a:t>
            </a:r>
          </a:p>
        </p:txBody>
      </p:sp>
      <p:sp>
        <p:nvSpPr>
          <p:cNvPr id="2" name="Rectangle à coins arrondis 1"/>
          <p:cNvSpPr/>
          <p:nvPr/>
        </p:nvSpPr>
        <p:spPr>
          <a:xfrm>
            <a:off x="315957" y="1271827"/>
            <a:ext cx="6337506" cy="994786"/>
          </a:xfrm>
          <a:prstGeom prst="roundRect">
            <a:avLst/>
          </a:prstGeom>
          <a:noFill/>
          <a:ln>
            <a:solidFill>
              <a:srgbClr val="2C66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306181" y="2551751"/>
            <a:ext cx="6337507" cy="4572588"/>
          </a:xfrm>
          <a:prstGeom prst="roundRect">
            <a:avLst>
              <a:gd name="adj" fmla="val 7683"/>
            </a:avLst>
          </a:prstGeom>
          <a:noFill/>
          <a:ln>
            <a:solidFill>
              <a:srgbClr val="9BB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443727" y="1639568"/>
            <a:ext cx="6141223" cy="590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dirty="0" smtClean="0"/>
              <a:t>Nom / Prénom:…………………………Date de naissance </a:t>
            </a:r>
            <a:r>
              <a:rPr lang="fr-FR" sz="1200" dirty="0"/>
              <a:t>: ………………</a:t>
            </a:r>
            <a:endParaRPr lang="fr-FR" sz="120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dirty="0" smtClean="0"/>
              <a:t>Numéro de téléphone : ……………………………………………………</a:t>
            </a:r>
            <a:r>
              <a:rPr lang="fr-FR" sz="1200" dirty="0"/>
              <a:t>…………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94443" y="2947756"/>
            <a:ext cx="5993166" cy="4090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dirty="0" smtClean="0"/>
              <a:t>Date :……………………………………………………</a:t>
            </a:r>
            <a:r>
              <a:rPr lang="fr-FR" sz="1200" dirty="0"/>
              <a:t>………………………</a:t>
            </a:r>
            <a:r>
              <a:rPr lang="fr-FR" sz="1200" dirty="0" smtClean="0"/>
              <a:t>………</a:t>
            </a:r>
            <a:endParaRPr lang="fr-FR" sz="12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dirty="0" smtClean="0"/>
              <a:t>Motif (brulure, coupure,…) : …………………………………………………………………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dirty="0" smtClean="0"/>
              <a:t>……………………………………………………………………………………………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dirty="0" smtClean="0"/>
              <a:t>Nom </a:t>
            </a:r>
            <a:r>
              <a:rPr lang="fr-FR" sz="1200" dirty="0"/>
              <a:t>de la personne de l'équipe </a:t>
            </a:r>
            <a:r>
              <a:rPr lang="fr-FR" sz="1200" dirty="0" smtClean="0"/>
              <a:t>officinale ayant </a:t>
            </a:r>
            <a:r>
              <a:rPr lang="fr-FR" sz="1200" dirty="0"/>
              <a:t>pris en charge le </a:t>
            </a:r>
            <a:r>
              <a:rPr lang="fr-FR" sz="1200" dirty="0" smtClean="0"/>
              <a:t>patient : ……………………………………………………………………………………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dirty="0" smtClean="0"/>
              <a:t>Soins </a:t>
            </a:r>
            <a:r>
              <a:rPr lang="fr-FR" sz="1200" dirty="0"/>
              <a:t>réalisée par l'équipe officinale (prise de tension, désinfection d'une plaie</a:t>
            </a:r>
            <a:r>
              <a:rPr lang="fr-FR" sz="1200" dirty="0" smtClean="0"/>
              <a:t>,…) 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dirty="0" smtClean="0"/>
              <a:t>………………………………………………………………………………………………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dirty="0"/>
              <a:t>Spécialité(s) délivrée(s) par l'équipe </a:t>
            </a:r>
            <a:r>
              <a:rPr lang="fr-FR" sz="1200" dirty="0" smtClean="0"/>
              <a:t>officinale 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dirty="0"/>
              <a:t>………………………………………………………………………………………………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dirty="0"/>
              <a:t>Intervention d'un tiers ? (pompier, infirmière</a:t>
            </a:r>
            <a:r>
              <a:rPr lang="fr-FR" sz="1200" dirty="0" smtClean="0"/>
              <a:t>,…) ? Oui / non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dirty="0" smtClean="0"/>
              <a:t>Si oui, lequel ? :</a:t>
            </a:r>
            <a:r>
              <a:rPr lang="fr-FR" sz="1200" dirty="0"/>
              <a:t>………………………………………………………………</a:t>
            </a:r>
            <a:endParaRPr lang="fr-FR" sz="120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dirty="0" smtClean="0"/>
              <a:t>Conseils et/ou orientation </a:t>
            </a:r>
            <a:r>
              <a:rPr lang="fr-FR" sz="1200" dirty="0"/>
              <a:t>du patient (urgence, médecin</a:t>
            </a:r>
            <a:r>
              <a:rPr lang="fr-FR" sz="1200" dirty="0" smtClean="0"/>
              <a:t>,…) : ……………………………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dirty="0" smtClean="0"/>
              <a:t>……………………………………………………………………………………………………</a:t>
            </a:r>
            <a:endParaRPr lang="fr-FR" sz="12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dirty="0" smtClean="0"/>
              <a:t>Remarques :……………………………………</a:t>
            </a:r>
            <a:endParaRPr lang="fr-FR" sz="12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315956" y="7454161"/>
            <a:ext cx="6337507" cy="1373034"/>
          </a:xfrm>
          <a:prstGeom prst="roundRect">
            <a:avLst/>
          </a:prstGeom>
          <a:noFill/>
          <a:ln>
            <a:solidFill>
              <a:srgbClr val="2C66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356407" y="7603722"/>
            <a:ext cx="6176740" cy="685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dirty="0"/>
              <a:t>Je, </a:t>
            </a:r>
            <a:r>
              <a:rPr lang="fr-FR" sz="1200" dirty="0" smtClean="0"/>
              <a:t>soussigné Mr/Mme………………………, </a:t>
            </a:r>
            <a:r>
              <a:rPr lang="fr-FR" sz="1200" dirty="0"/>
              <a:t>demande à la pharmacie </a:t>
            </a:r>
            <a:r>
              <a:rPr lang="fr-FR" sz="1200" dirty="0" smtClean="0"/>
              <a:t>……………………. </a:t>
            </a:r>
            <a:r>
              <a:rPr lang="fr-FR" sz="1200" dirty="0"/>
              <a:t>de réaliser les premiers soins, pour moi-même ou pour mon enfant, et </a:t>
            </a:r>
            <a:r>
              <a:rPr lang="fr-FR" sz="1200" dirty="0" smtClean="0"/>
              <a:t>m’engage </a:t>
            </a:r>
            <a:r>
              <a:rPr lang="fr-FR" sz="1200" dirty="0"/>
              <a:t>à demander un avis médical à un médecin suite aux soins </a:t>
            </a:r>
            <a:r>
              <a:rPr lang="fr-FR" sz="1200" dirty="0" smtClean="0"/>
              <a:t>prodigués.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3646987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>
          <a:xfrm>
            <a:off x="343079" y="4597131"/>
            <a:ext cx="6190068" cy="2701136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FF0000"/>
                </a:solidFill>
              </a:rPr>
              <a:t>Rappel : Tout pharmacien doit, quelque soit sa fonction et dans les limites de ses connaissances et de ses moyens, porter secours à toute personne en danger immédiat.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Il convient compléter une fiche par patient et par intervention.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Comme pour l’outil « </a:t>
            </a:r>
            <a:r>
              <a:rPr lang="fr-FR" dirty="0" smtClean="0">
                <a:solidFill>
                  <a:schemeClr val="tx1"/>
                </a:solidFill>
                <a:hlinkClick r:id="rId2"/>
              </a:rPr>
              <a:t>E02. Interventions de première urgence</a:t>
            </a:r>
            <a:r>
              <a:rPr lang="fr-FR" dirty="0" smtClean="0">
                <a:solidFill>
                  <a:schemeClr val="tx1"/>
                </a:solidFill>
              </a:rPr>
              <a:t> , qui est </a:t>
            </a:r>
            <a:r>
              <a:rPr lang="fr-FR" dirty="0">
                <a:solidFill>
                  <a:schemeClr val="tx1"/>
                </a:solidFill>
              </a:rPr>
              <a:t>complémentaire de celui là, </a:t>
            </a:r>
            <a:r>
              <a:rPr lang="fr-FR" dirty="0" smtClean="0">
                <a:solidFill>
                  <a:schemeClr val="tx1"/>
                </a:solidFill>
              </a:rPr>
              <a:t>il </a:t>
            </a:r>
            <a:r>
              <a:rPr lang="fr-FR" dirty="0">
                <a:solidFill>
                  <a:schemeClr val="tx1"/>
                </a:solidFill>
              </a:rPr>
              <a:t>contribue à protéger le pharmacien et son équipe en apportant une </a:t>
            </a:r>
            <a:r>
              <a:rPr lang="fr-FR" dirty="0" smtClean="0">
                <a:solidFill>
                  <a:schemeClr val="tx1"/>
                </a:solidFill>
              </a:rPr>
              <a:t>preuve :</a:t>
            </a:r>
          </a:p>
          <a:p>
            <a:pPr marL="685800" lvl="1"/>
            <a:r>
              <a:rPr lang="fr-FR" sz="1100" dirty="0">
                <a:latin typeface="Helvetica Light" panose="020B0403020202020204" pitchFamily="34" charset="0"/>
              </a:rPr>
              <a:t>de la prise en charge effective du patient </a:t>
            </a:r>
          </a:p>
          <a:p>
            <a:pPr marL="685800" lvl="1"/>
            <a:r>
              <a:rPr lang="fr-FR" sz="1100" dirty="0">
                <a:latin typeface="Helvetica Light" panose="020B0403020202020204" pitchFamily="34" charset="0"/>
              </a:rPr>
              <a:t>et des conseils et des orientations qui ont été délivrés au patient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L’obtention de l’attestation de formation aux gestes et soins d’urgence (AFGSU) niveau 2 est obligatoire pour les pharmaciens et préparateurs. Elle vise à acquérir les connaissances permettant d’identifier une situation d’urgence à caractère médical et à la prendre en charge, seul ou à plusieurs, dans l’attente de l’arrivée de l’équipe médicale. L’AFGSU est ensuite valide durant quatre ans</a:t>
            </a:r>
            <a:r>
              <a:rPr lang="fr-FR" dirty="0" smtClean="0">
                <a:solidFill>
                  <a:schemeClr val="tx1"/>
                </a:solidFill>
              </a:rPr>
              <a:t>.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Titre 2">
            <a:extLst>
              <a:ext uri="{FF2B5EF4-FFF2-40B4-BE49-F238E27FC236}">
                <a16:creationId xmlns:a16="http://schemas.microsoft.com/office/drawing/2014/main" id="{3182BC45-0983-42BB-80FB-B0486D23C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29642"/>
            <a:ext cx="6636853" cy="424732"/>
          </a:xfrm>
        </p:spPr>
        <p:txBody>
          <a:bodyPr/>
          <a:lstStyle/>
          <a:p>
            <a:pPr algn="r"/>
            <a:r>
              <a:rPr lang="fr-FR" sz="1100" dirty="0" smtClean="0"/>
              <a:t>E26. </a:t>
            </a:r>
            <a:r>
              <a:rPr lang="fr-FR" sz="1200" dirty="0"/>
              <a:t>Enregistrement des patients se présentant à l'officine en situation d'urgence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8331200"/>
            <a:ext cx="4995333" cy="618067"/>
          </a:xfrm>
          <a:prstGeom prst="rect">
            <a:avLst/>
          </a:prstGeom>
          <a:solidFill>
            <a:srgbClr val="D0E6E2"/>
          </a:solidFill>
        </p:spPr>
        <p:txBody>
          <a:bodyPr/>
          <a:lstStyle/>
          <a:p>
            <a:pPr algn="just"/>
            <a:r>
              <a:rPr lang="fr-FR" sz="900" b="1" dirty="0" smtClean="0"/>
              <a:t>Références :</a:t>
            </a:r>
          </a:p>
          <a:p>
            <a:pPr algn="just"/>
            <a:r>
              <a:rPr lang="fr-FR" sz="900" dirty="0">
                <a:hlinkClick r:id="rId3"/>
              </a:rPr>
              <a:t>Article </a:t>
            </a:r>
            <a:r>
              <a:rPr lang="fr-FR" sz="900" dirty="0" smtClean="0">
                <a:hlinkClick r:id="rId3"/>
              </a:rPr>
              <a:t>R4235-7</a:t>
            </a:r>
            <a:r>
              <a:rPr lang="fr-FR" sz="900" dirty="0" smtClean="0"/>
              <a:t> du Code de la Santé Publique</a:t>
            </a:r>
            <a:endParaRPr lang="fr-FR" sz="900" dirty="0"/>
          </a:p>
          <a:p>
            <a:pPr algn="just"/>
            <a:r>
              <a:rPr lang="fr-FR" sz="900" dirty="0" smtClean="0">
                <a:hlinkClick r:id="rId4"/>
              </a:rPr>
              <a:t>Arrêté du 30 décembre 2014</a:t>
            </a:r>
            <a:r>
              <a:rPr lang="fr-FR" sz="900" dirty="0" smtClean="0"/>
              <a:t> relatif à l'attestation de formation aux gestes et soins d'urgence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26817748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NOP (alter)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3CADF2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Standard">
      <a:majorFont>
        <a:latin typeface="Helvetica Light"/>
        <a:ea typeface=""/>
        <a:cs typeface=""/>
      </a:majorFont>
      <a:minorFont>
        <a:latin typeface="Helvetica Light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1243</TotalTime>
  <Words>359</Words>
  <Application>Microsoft Office PowerPoint</Application>
  <PresentationFormat>Format A4 (210 x 297 mm)</PresentationFormat>
  <Paragraphs>30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 Light</vt:lpstr>
      <vt:lpstr>Helvetica Neue</vt:lpstr>
      <vt:lpstr>Wingdings</vt:lpstr>
      <vt:lpstr>Thème Office</vt:lpstr>
      <vt:lpstr>E26. Enregistrement des patients se présentant à l'officine en situation d'urgence</vt:lpstr>
      <vt:lpstr>E26. Enregistrement des patients se présentant à l'officine en situation d'urgence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Cécile LUGAND</cp:lastModifiedBy>
  <cp:revision>149</cp:revision>
  <dcterms:created xsi:type="dcterms:W3CDTF">2019-09-09T06:31:24Z</dcterms:created>
  <dcterms:modified xsi:type="dcterms:W3CDTF">2022-12-09T08:47:24Z</dcterms:modified>
</cp:coreProperties>
</file>