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8BA4"/>
    <a:srgbClr val="CCE6EB"/>
    <a:srgbClr val="9BBA28"/>
    <a:srgbClr val="4AB5C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68" autoAdjust="0"/>
    <p:restoredTop sz="94660"/>
  </p:normalViewPr>
  <p:slideViewPr>
    <p:cSldViewPr snapToGrid="0">
      <p:cViewPr varScale="1">
        <p:scale>
          <a:sx n="78" d="100"/>
          <a:sy n="78" d="100"/>
        </p:scale>
        <p:origin x="26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1854707" y="12344"/>
            <a:ext cx="5003293"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Procédure</a:t>
            </a:r>
          </a:p>
        </p:txBody>
      </p:sp>
      <p:sp>
        <p:nvSpPr>
          <p:cNvPr id="8" name="Rectangle 7">
            <a:extLst>
              <a:ext uri="{FF2B5EF4-FFF2-40B4-BE49-F238E27FC236}">
                <a16:creationId xmlns:a16="http://schemas.microsoft.com/office/drawing/2014/main" id="{606B585B-1E35-4BE1-9123-611355E7A972}"/>
              </a:ext>
            </a:extLst>
          </p:cNvPr>
          <p:cNvSpPr/>
          <p:nvPr userDrawn="1"/>
        </p:nvSpPr>
        <p:spPr>
          <a:xfrm>
            <a:off x="0" y="803082"/>
            <a:ext cx="6858000" cy="397565"/>
          </a:xfrm>
          <a:prstGeom prst="rect">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itre 1">
            <a:extLst>
              <a:ext uri="{FF2B5EF4-FFF2-40B4-BE49-F238E27FC236}">
                <a16:creationId xmlns:a16="http://schemas.microsoft.com/office/drawing/2014/main" id="{BA2E7065-AA30-4F56-95B8-19C4C6BCA8C7}"/>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9" name="Image 8">
            <a:extLst>
              <a:ext uri="{FF2B5EF4-FFF2-40B4-BE49-F238E27FC236}">
                <a16:creationId xmlns:a16="http://schemas.microsoft.com/office/drawing/2014/main" id="{FE929258-D817-4C7E-A5DF-0497141971D5}"/>
              </a:ext>
            </a:extLst>
          </p:cNvPr>
          <p:cNvPicPr>
            <a:picLocks noChangeAspect="1"/>
          </p:cNvPicPr>
          <p:nvPr userDrawn="1"/>
        </p:nvPicPr>
        <p:blipFill rotWithShape="1">
          <a:blip r:embed="rId2"/>
          <a:srcRect t="9053" b="6984"/>
          <a:stretch/>
        </p:blipFill>
        <p:spPr>
          <a:xfrm>
            <a:off x="111757" y="-1419"/>
            <a:ext cx="951058" cy="803082"/>
          </a:xfrm>
          <a:prstGeom prst="rect">
            <a:avLst/>
          </a:prstGeom>
        </p:spPr>
      </p:pic>
      <p:sp>
        <p:nvSpPr>
          <p:cNvPr id="14" name="Rectangle 13">
            <a:extLst>
              <a:ext uri="{FF2B5EF4-FFF2-40B4-BE49-F238E27FC236}">
                <a16:creationId xmlns:a16="http://schemas.microsoft.com/office/drawing/2014/main" id="{0A32D8ED-12E4-43B5-BE3C-6341F31FF352}"/>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 coins arrondis 20">
            <a:extLst>
              <a:ext uri="{FF2B5EF4-FFF2-40B4-BE49-F238E27FC236}">
                <a16:creationId xmlns:a16="http://schemas.microsoft.com/office/drawing/2014/main" id="{6889969D-C053-4399-8C1D-DB1F76289A7F}"/>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5" name="Image 14">
            <a:extLst>
              <a:ext uri="{FF2B5EF4-FFF2-40B4-BE49-F238E27FC236}">
                <a16:creationId xmlns:a16="http://schemas.microsoft.com/office/drawing/2014/main" id="{B6E0A6BC-BEC9-CE49-8162-A0B546E5AF6D}"/>
              </a:ext>
            </a:extLst>
          </p:cNvPr>
          <p:cNvPicPr>
            <a:picLocks noChangeAspect="1"/>
          </p:cNvPicPr>
          <p:nvPr userDrawn="1"/>
        </p:nvPicPr>
        <p:blipFill>
          <a:blip r:embed="rId3"/>
          <a:stretch>
            <a:fillRect/>
          </a:stretch>
        </p:blipFill>
        <p:spPr>
          <a:xfrm>
            <a:off x="236885" y="49631"/>
            <a:ext cx="700802" cy="649337"/>
          </a:xfrm>
          <a:prstGeom prst="rect">
            <a:avLst/>
          </a:prstGeom>
        </p:spPr>
      </p:pic>
      <p:sp>
        <p:nvSpPr>
          <p:cNvPr id="16" name="Flèche : pentagone 20">
            <a:extLst>
              <a:ext uri="{FF2B5EF4-FFF2-40B4-BE49-F238E27FC236}">
                <a16:creationId xmlns:a16="http://schemas.microsoft.com/office/drawing/2014/main" id="{927873C0-5651-C249-B6B7-5AD9AB6B8DBB}"/>
              </a:ext>
            </a:extLst>
          </p:cNvPr>
          <p:cNvSpPr/>
          <p:nvPr userDrawn="1"/>
        </p:nvSpPr>
        <p:spPr>
          <a:xfrm>
            <a:off x="0" y="9106989"/>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a:extLst>
              <a:ext uri="{FF2B5EF4-FFF2-40B4-BE49-F238E27FC236}">
                <a16:creationId xmlns:a16="http://schemas.microsoft.com/office/drawing/2014/main" id="{5D717C8B-0F1D-4447-9008-A816C8830604}"/>
              </a:ext>
            </a:extLst>
          </p:cNvPr>
          <p:cNvSpPr/>
          <p:nvPr userDrawn="1"/>
        </p:nvSpPr>
        <p:spPr>
          <a:xfrm>
            <a:off x="677313" y="93509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19" name="Rectangle 18">
            <a:extLst>
              <a:ext uri="{FF2B5EF4-FFF2-40B4-BE49-F238E27FC236}">
                <a16:creationId xmlns:a16="http://schemas.microsoft.com/office/drawing/2014/main" id="{514416D5-FCB3-AC4D-B45D-F5CB1F2A2872}"/>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2.01 – Novembre 2019</a:t>
            </a:r>
            <a:endParaRPr lang="fr-FR" sz="900" dirty="0">
              <a:solidFill>
                <a:schemeClr val="bg1"/>
              </a:solidFill>
            </a:endParaRPr>
          </a:p>
        </p:txBody>
      </p:sp>
      <p:pic>
        <p:nvPicPr>
          <p:cNvPr id="22" name="Image 21" descr="Une image contenant dessin&#10;&#10;Description générée automatiquement">
            <a:extLst>
              <a:ext uri="{FF2B5EF4-FFF2-40B4-BE49-F238E27FC236}">
                <a16:creationId xmlns:a16="http://schemas.microsoft.com/office/drawing/2014/main" id="{5DF2A391-3CAC-E147-A1E6-50D177A9486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7922" y="9173901"/>
            <a:ext cx="359277" cy="469335"/>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F1EB8F41-4FF4-4C66-B83D-EF45104DB8E3}"/>
              </a:ext>
            </a:extLst>
          </p:cNvPr>
          <p:cNvSpPr txBox="1"/>
          <p:nvPr userDrawn="1"/>
        </p:nvSpPr>
        <p:spPr>
          <a:xfrm>
            <a:off x="199790" y="2915910"/>
            <a:ext cx="1632178" cy="523220"/>
          </a:xfrm>
          <a:prstGeom prst="rect">
            <a:avLst/>
          </a:prstGeom>
          <a:noFill/>
        </p:spPr>
        <p:txBody>
          <a:bodyPr wrap="none" rtlCol="0">
            <a:spAutoFit/>
          </a:bodyPr>
          <a:lstStyle/>
          <a:p>
            <a:r>
              <a:rPr lang="fr-FR" sz="2800" dirty="0">
                <a:solidFill>
                  <a:srgbClr val="258BA4"/>
                </a:solidFill>
                <a:latin typeface="Helvetica Neue" panose="020B0604020202020204" pitchFamily="34" charset="0"/>
                <a:ea typeface="Helvetica Neue" panose="020B0604020202020204" pitchFamily="34" charset="0"/>
              </a:rPr>
              <a:t>Légende</a:t>
            </a:r>
          </a:p>
        </p:txBody>
      </p:sp>
      <p:cxnSp>
        <p:nvCxnSpPr>
          <p:cNvPr id="14" name="Connecteur droit 13">
            <a:extLst>
              <a:ext uri="{FF2B5EF4-FFF2-40B4-BE49-F238E27FC236}">
                <a16:creationId xmlns:a16="http://schemas.microsoft.com/office/drawing/2014/main" id="{89A5FAB2-CA03-4A7E-8B9C-B23C6C2B3413}"/>
              </a:ext>
            </a:extLst>
          </p:cNvPr>
          <p:cNvCxnSpPr>
            <a:cxnSpLocks/>
          </p:cNvCxnSpPr>
          <p:nvPr userDrawn="1"/>
        </p:nvCxnSpPr>
        <p:spPr>
          <a:xfrm>
            <a:off x="199790" y="3395389"/>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5" name="Text Box 122">
            <a:extLst>
              <a:ext uri="{FF2B5EF4-FFF2-40B4-BE49-F238E27FC236}">
                <a16:creationId xmlns:a16="http://schemas.microsoft.com/office/drawing/2014/main" id="{FADE33B6-2CCA-4FA5-BD7B-9E99D98095AD}"/>
              </a:ext>
            </a:extLst>
          </p:cNvPr>
          <p:cNvSpPr txBox="1">
            <a:spLocks noChangeArrowheads="1"/>
          </p:cNvSpPr>
          <p:nvPr userDrawn="1"/>
        </p:nvSpPr>
        <p:spPr bwMode="auto">
          <a:xfrm>
            <a:off x="267952" y="3523221"/>
            <a:ext cx="1196550" cy="555989"/>
          </a:xfrm>
          <a:prstGeom prst="roundRect">
            <a:avLst>
              <a:gd name="adj" fmla="val 0"/>
            </a:avLst>
          </a:prstGeom>
          <a:solidFill>
            <a:schemeClr val="accent1">
              <a:lumMod val="20000"/>
              <a:lumOff val="80000"/>
              <a:alpha val="69804"/>
            </a:schemeClr>
          </a:solidFill>
          <a:ln w="28575" algn="ctr">
            <a:noFill/>
            <a:miter lim="800000"/>
            <a:headEnd/>
            <a:tailEnd/>
          </a:ln>
        </p:spPr>
        <p:txBody>
          <a:bodyPr anchor="ctr"/>
          <a:lstStyle>
            <a:defPPr>
              <a:defRPr lang="en-US"/>
            </a:defPPr>
            <a:lvl1pPr algn="ctr">
              <a:defRPr sz="1100" b="1">
                <a:solidFill>
                  <a:srgbClr val="000000"/>
                </a:solidFill>
                <a:latin typeface="Helvetica Light" panose="020B0403020202020204" pitchFamily="34" charset="0"/>
                <a:cs typeface="Calibri" pitchFamily="34" charset="0"/>
              </a:defRPr>
            </a:lvl1pPr>
            <a:lvl2pPr>
              <a:defRPr>
                <a:latin typeface="Arial" charset="0"/>
              </a:defRPr>
            </a:lvl2pPr>
            <a:lvl3pPr>
              <a:defRPr>
                <a:latin typeface="Arial" charset="0"/>
              </a:defRPr>
            </a:lvl3pPr>
            <a:lvl4pPr>
              <a:defRPr>
                <a:latin typeface="Arial" charset="0"/>
              </a:defRPr>
            </a:lvl4pPr>
            <a:lvl5pPr>
              <a:defRPr>
                <a:latin typeface="Arial" charset="0"/>
              </a:defRPr>
            </a:lvl5pPr>
            <a:lvl6pPr>
              <a:defRPr>
                <a:latin typeface="Arial" charset="0"/>
              </a:defRPr>
            </a:lvl6pPr>
            <a:lvl7pPr>
              <a:defRPr>
                <a:latin typeface="Arial" charset="0"/>
              </a:defRPr>
            </a:lvl7pPr>
            <a:lvl8pPr>
              <a:defRPr>
                <a:latin typeface="Arial" charset="0"/>
              </a:defRPr>
            </a:lvl8pPr>
            <a:lvl9pPr>
              <a:defRPr>
                <a:latin typeface="Arial" charset="0"/>
              </a:defRPr>
            </a:lvl9pPr>
          </a:lstStyle>
          <a:p>
            <a:pPr algn="ctr"/>
            <a:r>
              <a:rPr lang="fr-FR" sz="1100" b="0" i="0" dirty="0"/>
              <a:t>Action à Réaliser</a:t>
            </a:r>
          </a:p>
        </p:txBody>
      </p:sp>
      <p:sp>
        <p:nvSpPr>
          <p:cNvPr id="16" name="AutoShape 126">
            <a:extLst>
              <a:ext uri="{FF2B5EF4-FFF2-40B4-BE49-F238E27FC236}">
                <a16:creationId xmlns:a16="http://schemas.microsoft.com/office/drawing/2014/main" id="{77219CDC-1FCD-4604-B6C3-49B64E2907AF}"/>
              </a:ext>
            </a:extLst>
          </p:cNvPr>
          <p:cNvSpPr>
            <a:spLocks noChangeArrowheads="1"/>
          </p:cNvSpPr>
          <p:nvPr userDrawn="1"/>
        </p:nvSpPr>
        <p:spPr bwMode="auto">
          <a:xfrm>
            <a:off x="1530690" y="3523220"/>
            <a:ext cx="1196550" cy="555989"/>
          </a:xfrm>
          <a:prstGeom prst="roundRect">
            <a:avLst>
              <a:gd name="adj" fmla="val 0"/>
            </a:avLst>
          </a:prstGeom>
          <a:solidFill>
            <a:srgbClr val="9BBA28"/>
          </a:solidFill>
          <a:ln w="28575" algn="ctr">
            <a:noFill/>
            <a:miter lim="800000"/>
            <a:headEnd/>
            <a:tailEnd/>
          </a:ln>
        </p:spPr>
        <p:txBody>
          <a:bodyPr anchor="ctr"/>
          <a:lstStyle/>
          <a:p>
            <a:pPr algn="ctr"/>
            <a:r>
              <a:rPr lang="fr-FR" sz="1100" b="0" i="0" dirty="0"/>
              <a:t>Point de Vigilance</a:t>
            </a:r>
          </a:p>
        </p:txBody>
      </p:sp>
      <p:sp>
        <p:nvSpPr>
          <p:cNvPr id="17" name="Text Box 122">
            <a:extLst>
              <a:ext uri="{FF2B5EF4-FFF2-40B4-BE49-F238E27FC236}">
                <a16:creationId xmlns:a16="http://schemas.microsoft.com/office/drawing/2014/main" id="{9AFC18BC-0EB2-4D20-A83E-FFC10C582B0E}"/>
              </a:ext>
            </a:extLst>
          </p:cNvPr>
          <p:cNvSpPr txBox="1">
            <a:spLocks noChangeArrowheads="1"/>
          </p:cNvSpPr>
          <p:nvPr userDrawn="1"/>
        </p:nvSpPr>
        <p:spPr bwMode="auto">
          <a:xfrm>
            <a:off x="2793428" y="3523220"/>
            <a:ext cx="1188596" cy="555981"/>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algn="ctr"/>
            <a:r>
              <a:rPr lang="fr-FR" sz="1100" b="0" i="0" kern="1200" dirty="0">
                <a:solidFill>
                  <a:schemeClr val="tx1"/>
                </a:solidFill>
                <a:latin typeface="+mn-lt"/>
                <a:ea typeface="+mn-ea"/>
                <a:cs typeface="+mn-cs"/>
              </a:rPr>
              <a:t>Procédé Non Détaillé</a:t>
            </a:r>
          </a:p>
        </p:txBody>
      </p:sp>
      <p:cxnSp>
        <p:nvCxnSpPr>
          <p:cNvPr id="21" name="Connecteur droit avec flèche 20">
            <a:extLst>
              <a:ext uri="{FF2B5EF4-FFF2-40B4-BE49-F238E27FC236}">
                <a16:creationId xmlns:a16="http://schemas.microsoft.com/office/drawing/2014/main" id="{38BD8892-6B4A-44F9-BA13-88D80D20B86C}"/>
              </a:ext>
            </a:extLst>
          </p:cNvPr>
          <p:cNvCxnSpPr>
            <a:cxnSpLocks/>
          </p:cNvCxnSpPr>
          <p:nvPr userDrawn="1"/>
        </p:nvCxnSpPr>
        <p:spPr>
          <a:xfrm flipV="1">
            <a:off x="5483809" y="3625169"/>
            <a:ext cx="812886" cy="6870"/>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ZoneTexte 21">
            <a:extLst>
              <a:ext uri="{FF2B5EF4-FFF2-40B4-BE49-F238E27FC236}">
                <a16:creationId xmlns:a16="http://schemas.microsoft.com/office/drawing/2014/main" id="{09ECEEA6-9755-4C68-8674-414B49E91E86}"/>
              </a:ext>
            </a:extLst>
          </p:cNvPr>
          <p:cNvSpPr txBox="1"/>
          <p:nvPr userDrawn="1"/>
        </p:nvSpPr>
        <p:spPr>
          <a:xfrm>
            <a:off x="5264457" y="3678803"/>
            <a:ext cx="1188596" cy="430887"/>
          </a:xfrm>
          <a:prstGeom prst="rect">
            <a:avLst/>
          </a:prstGeom>
          <a:noFill/>
        </p:spPr>
        <p:txBody>
          <a:bodyPr wrap="square" rtlCol="0">
            <a:spAutoFit/>
          </a:bodyPr>
          <a:lstStyle/>
          <a:p>
            <a:pPr algn="ctr"/>
            <a:r>
              <a:rPr lang="fr-FR" sz="1100" i="1" dirty="0"/>
              <a:t>Chronologie de la Procédure</a:t>
            </a:r>
          </a:p>
        </p:txBody>
      </p:sp>
      <p:sp>
        <p:nvSpPr>
          <p:cNvPr id="24" name="Rectangle 23">
            <a:extLst>
              <a:ext uri="{FF2B5EF4-FFF2-40B4-BE49-F238E27FC236}">
                <a16:creationId xmlns:a16="http://schemas.microsoft.com/office/drawing/2014/main" id="{C40938F8-012F-4FCF-95EF-F1E91362B697}"/>
              </a:ext>
            </a:extLst>
          </p:cNvPr>
          <p:cNvSpPr/>
          <p:nvPr userDrawn="1"/>
        </p:nvSpPr>
        <p:spPr>
          <a:xfrm>
            <a:off x="4049791" y="3501965"/>
            <a:ext cx="1178395" cy="600164"/>
          </a:xfrm>
          <a:prstGeom prst="rect">
            <a:avLst/>
          </a:prstGeom>
        </p:spPr>
        <p:txBody>
          <a:bodyPr wrap="square">
            <a:spAutoFit/>
          </a:bodyPr>
          <a:lstStyle/>
          <a:p>
            <a:pPr lvl="0" algn="ctr"/>
            <a:r>
              <a:rPr lang="fr-FR" sz="1100" b="1" u="sng" dirty="0">
                <a:solidFill>
                  <a:srgbClr val="2C6672"/>
                </a:solidFill>
                <a:latin typeface="Helvetica Light" panose="020B0403020202020204" pitchFamily="34" charset="0"/>
              </a:rPr>
              <a:t>Enregistrement (traçabilité) à effectuer</a:t>
            </a:r>
          </a:p>
        </p:txBody>
      </p:sp>
      <p:sp>
        <p:nvSpPr>
          <p:cNvPr id="25" name="ZoneTexte 24">
            <a:extLst>
              <a:ext uri="{FF2B5EF4-FFF2-40B4-BE49-F238E27FC236}">
                <a16:creationId xmlns:a16="http://schemas.microsoft.com/office/drawing/2014/main" id="{BBB8D533-1234-482D-A0C0-D70C5021E9A3}"/>
              </a:ext>
            </a:extLst>
          </p:cNvPr>
          <p:cNvSpPr txBox="1"/>
          <p:nvPr userDrawn="1"/>
        </p:nvSpPr>
        <p:spPr>
          <a:xfrm>
            <a:off x="199790" y="1281917"/>
            <a:ext cx="4084644" cy="523220"/>
          </a:xfrm>
          <a:prstGeom prst="rect">
            <a:avLst/>
          </a:prstGeom>
          <a:noFill/>
        </p:spPr>
        <p:txBody>
          <a:bodyPr wrap="none" rtlCol="0">
            <a:spAutoFit/>
          </a:bodyPr>
          <a:lstStyle/>
          <a:p>
            <a:r>
              <a:rPr lang="fr-FR" sz="2800" dirty="0">
                <a:solidFill>
                  <a:srgbClr val="258BA4"/>
                </a:solidFill>
                <a:latin typeface="Helvetica Neue" panose="020B0604020202020204" pitchFamily="34" charset="0"/>
                <a:ea typeface="Helvetica Neue" panose="020B0604020202020204" pitchFamily="34" charset="0"/>
              </a:rPr>
              <a:t>La procédure : principes</a:t>
            </a:r>
          </a:p>
        </p:txBody>
      </p:sp>
      <p:cxnSp>
        <p:nvCxnSpPr>
          <p:cNvPr id="26" name="Connecteur droit 25">
            <a:extLst>
              <a:ext uri="{FF2B5EF4-FFF2-40B4-BE49-F238E27FC236}">
                <a16:creationId xmlns:a16="http://schemas.microsoft.com/office/drawing/2014/main" id="{2DF368A9-1466-4D75-A702-9D21E756D8DD}"/>
              </a:ext>
            </a:extLst>
          </p:cNvPr>
          <p:cNvCxnSpPr>
            <a:cxnSpLocks/>
          </p:cNvCxnSpPr>
          <p:nvPr userDrawn="1"/>
        </p:nvCxnSpPr>
        <p:spPr>
          <a:xfrm>
            <a:off x="199790" y="1761396"/>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B9CD6CCD-1B59-40D5-B245-DED706BAF93B}"/>
              </a:ext>
            </a:extLst>
          </p:cNvPr>
          <p:cNvSpPr txBox="1"/>
          <p:nvPr userDrawn="1"/>
        </p:nvSpPr>
        <p:spPr>
          <a:xfrm>
            <a:off x="217205" y="1809686"/>
            <a:ext cx="6391336" cy="1107996"/>
          </a:xfrm>
          <a:prstGeom prst="rect">
            <a:avLst/>
          </a:prstGeom>
          <a:noFill/>
        </p:spPr>
        <p:txBody>
          <a:bodyPr wrap="square" rtlCol="0">
            <a:spAutoFit/>
          </a:bodyPr>
          <a:lstStyle/>
          <a:p>
            <a:r>
              <a:rPr lang="fr-FR" sz="1100" dirty="0">
                <a:solidFill>
                  <a:schemeClr val="tx1">
                    <a:lumMod val="85000"/>
                    <a:lumOff val="15000"/>
                  </a:schemeClr>
                </a:solidFill>
              </a:rPr>
              <a:t>Une procédure décrit les points clefs d’une activité officinale afin d’organiser efficacement son déroulement et d’éviter d’éventuels oublis. Elle permet de fiabiliser et d’harmoniser les pratiques au sein de l’équipe. Pour être utile elle doit toujours être présentée et discutée avec l’ensemble des collaborateurs concernés. Elle est généralement conservée au sein d’un classeur qualité (ou dans le cloud documentaire de l’officine) mais elle peut aussi être affichée dans le back office. Sous forme de logigramme (schéma) elle suit une codification présentée dans la légende ci-dessous. </a:t>
            </a:r>
          </a:p>
        </p:txBody>
      </p:sp>
      <p:sp>
        <p:nvSpPr>
          <p:cNvPr id="40" name="ZoneTexte 39">
            <a:extLst>
              <a:ext uri="{FF2B5EF4-FFF2-40B4-BE49-F238E27FC236}">
                <a16:creationId xmlns:a16="http://schemas.microsoft.com/office/drawing/2014/main" id="{145455DC-1F31-4526-917F-E34384701CE7}"/>
              </a:ext>
            </a:extLst>
          </p:cNvPr>
          <p:cNvSpPr txBox="1"/>
          <p:nvPr userDrawn="1"/>
        </p:nvSpPr>
        <p:spPr>
          <a:xfrm>
            <a:off x="181501" y="4453797"/>
            <a:ext cx="5827173" cy="523220"/>
          </a:xfrm>
          <a:prstGeom prst="rect">
            <a:avLst/>
          </a:prstGeom>
          <a:noFill/>
        </p:spPr>
        <p:txBody>
          <a:bodyPr wrap="none" rtlCol="0">
            <a:spAutoFit/>
          </a:bodyPr>
          <a:lstStyle/>
          <a:p>
            <a:r>
              <a:rPr lang="fr-FR" sz="2800" dirty="0">
                <a:solidFill>
                  <a:srgbClr val="258BA4"/>
                </a:solidFill>
                <a:latin typeface="Helvetica Neue" panose="020B0604020202020204" pitchFamily="34" charset="0"/>
                <a:ea typeface="Helvetica Neue" panose="020B0604020202020204" pitchFamily="34" charset="0"/>
              </a:rPr>
              <a:t>Commentaires pour un bon usage</a:t>
            </a:r>
          </a:p>
        </p:txBody>
      </p:sp>
      <p:cxnSp>
        <p:nvCxnSpPr>
          <p:cNvPr id="41" name="Connecteur droit 40">
            <a:extLst>
              <a:ext uri="{FF2B5EF4-FFF2-40B4-BE49-F238E27FC236}">
                <a16:creationId xmlns:a16="http://schemas.microsoft.com/office/drawing/2014/main" id="{13F910A8-8297-498D-96E3-2E1D7231AEFC}"/>
              </a:ext>
            </a:extLst>
          </p:cNvPr>
          <p:cNvCxnSpPr>
            <a:cxnSpLocks/>
          </p:cNvCxnSpPr>
          <p:nvPr userDrawn="1"/>
        </p:nvCxnSpPr>
        <p:spPr>
          <a:xfrm>
            <a:off x="181501" y="4933276"/>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3" name="Espace réservé du texte 3">
            <a:extLst>
              <a:ext uri="{FF2B5EF4-FFF2-40B4-BE49-F238E27FC236}">
                <a16:creationId xmlns:a16="http://schemas.microsoft.com/office/drawing/2014/main" id="{99D817E0-179E-4C5D-819F-663C1CA974FA}"/>
              </a:ext>
            </a:extLst>
          </p:cNvPr>
          <p:cNvSpPr>
            <a:spLocks noGrp="1"/>
          </p:cNvSpPr>
          <p:nvPr>
            <p:ph type="body" sz="quarter" idx="11"/>
          </p:nvPr>
        </p:nvSpPr>
        <p:spPr>
          <a:xfrm>
            <a:off x="217205" y="5093869"/>
            <a:ext cx="6391336" cy="3097572"/>
          </a:xfrm>
          <a:noFill/>
        </p:spPr>
        <p:txBody>
          <a:bodyPr wrap="square" rtlCol="0">
            <a:no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800" smtClean="0">
                <a:solidFill>
                  <a:schemeClr val="tx1"/>
                </a:solidFill>
              </a:defRPr>
            </a:lvl3pPr>
            <a:lvl4pPr>
              <a:defRPr lang="fr-FR" sz="1800" smtClean="0">
                <a:solidFill>
                  <a:schemeClr val="tx1"/>
                </a:solidFill>
              </a:defRPr>
            </a:lvl4pPr>
            <a:lvl5pPr>
              <a:defRPr lang="fr-FR" sz="1800">
                <a:solidFill>
                  <a:schemeClr val="tx1"/>
                </a:solidFill>
              </a:defRPr>
            </a:lvl5pPr>
          </a:lstStyle>
          <a:p>
            <a:pPr lvl="0" defTabSz="457200"/>
            <a:r>
              <a:rPr lang="fr-FR" dirty="0"/>
              <a:t>Cliquez pour modifier les styles du texte du masque</a:t>
            </a:r>
          </a:p>
        </p:txBody>
      </p:sp>
      <p:sp>
        <p:nvSpPr>
          <p:cNvPr id="47" name="Rectangle 46">
            <a:extLst>
              <a:ext uri="{FF2B5EF4-FFF2-40B4-BE49-F238E27FC236}">
                <a16:creationId xmlns:a16="http://schemas.microsoft.com/office/drawing/2014/main" id="{E6074DD3-2EE2-4977-A08D-20E531FB59A6}"/>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 coins arrondis 49">
            <a:extLst>
              <a:ext uri="{FF2B5EF4-FFF2-40B4-BE49-F238E27FC236}">
                <a16:creationId xmlns:a16="http://schemas.microsoft.com/office/drawing/2014/main" id="{B591BE37-43D4-4F00-AEA1-07F10CA1EB92}"/>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sp>
        <p:nvSpPr>
          <p:cNvPr id="57" name="Rectangle 56">
            <a:extLst>
              <a:ext uri="{FF2B5EF4-FFF2-40B4-BE49-F238E27FC236}">
                <a16:creationId xmlns:a16="http://schemas.microsoft.com/office/drawing/2014/main" id="{FEF50549-9D7A-4789-A499-0A70431F83C9}"/>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a:extLst>
              <a:ext uri="{FF2B5EF4-FFF2-40B4-BE49-F238E27FC236}">
                <a16:creationId xmlns:a16="http://schemas.microsoft.com/office/drawing/2014/main" id="{5C231EB3-D239-42A7-AAE7-148BD95171E2}"/>
              </a:ext>
            </a:extLst>
          </p:cNvPr>
          <p:cNvSpPr txBox="1"/>
          <p:nvPr userDrawn="1"/>
        </p:nvSpPr>
        <p:spPr>
          <a:xfrm>
            <a:off x="1854707" y="12344"/>
            <a:ext cx="5003293"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Procédure</a:t>
            </a:r>
          </a:p>
        </p:txBody>
      </p:sp>
      <p:sp>
        <p:nvSpPr>
          <p:cNvPr id="59" name="Rectangle 58">
            <a:extLst>
              <a:ext uri="{FF2B5EF4-FFF2-40B4-BE49-F238E27FC236}">
                <a16:creationId xmlns:a16="http://schemas.microsoft.com/office/drawing/2014/main" id="{63CB4A4D-CA2E-40DF-BDCF-60CF288FA13B}"/>
              </a:ext>
            </a:extLst>
          </p:cNvPr>
          <p:cNvSpPr/>
          <p:nvPr userDrawn="1"/>
        </p:nvSpPr>
        <p:spPr>
          <a:xfrm>
            <a:off x="0" y="803082"/>
            <a:ext cx="6858000" cy="397565"/>
          </a:xfrm>
          <a:prstGeom prst="rect">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Titre 1">
            <a:extLst>
              <a:ext uri="{FF2B5EF4-FFF2-40B4-BE49-F238E27FC236}">
                <a16:creationId xmlns:a16="http://schemas.microsoft.com/office/drawing/2014/main" id="{4D439ED6-7EC5-4891-9849-C2F7B37CB59E}"/>
              </a:ext>
            </a:extLst>
          </p:cNvPr>
          <p:cNvSpPr>
            <a:spLocks noGrp="1"/>
          </p:cNvSpPr>
          <p:nvPr userDrawn="1">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61" name="Image 60">
            <a:extLst>
              <a:ext uri="{FF2B5EF4-FFF2-40B4-BE49-F238E27FC236}">
                <a16:creationId xmlns:a16="http://schemas.microsoft.com/office/drawing/2014/main" id="{EF7C2457-3AE9-4473-8CA9-00210E07D126}"/>
              </a:ext>
            </a:extLst>
          </p:cNvPr>
          <p:cNvPicPr>
            <a:picLocks noChangeAspect="1"/>
          </p:cNvPicPr>
          <p:nvPr userDrawn="1"/>
        </p:nvPicPr>
        <p:blipFill rotWithShape="1">
          <a:blip r:embed="rId2"/>
          <a:srcRect t="9053" b="6984"/>
          <a:stretch/>
        </p:blipFill>
        <p:spPr>
          <a:xfrm>
            <a:off x="111757" y="-1419"/>
            <a:ext cx="951058" cy="803082"/>
          </a:xfrm>
          <a:prstGeom prst="rect">
            <a:avLst/>
          </a:prstGeom>
        </p:spPr>
      </p:pic>
      <p:sp>
        <p:nvSpPr>
          <p:cNvPr id="5" name="Espace réservé du texte 4">
            <a:extLst>
              <a:ext uri="{FF2B5EF4-FFF2-40B4-BE49-F238E27FC236}">
                <a16:creationId xmlns:a16="http://schemas.microsoft.com/office/drawing/2014/main" id="{1DD031C1-C7DA-474B-856B-786E3A801EAF}"/>
              </a:ext>
            </a:extLst>
          </p:cNvPr>
          <p:cNvSpPr>
            <a:spLocks noGrp="1"/>
          </p:cNvSpPr>
          <p:nvPr userDrawn="1">
            <p:ph type="body" sz="quarter" idx="12" hasCustomPrompt="1"/>
          </p:nvPr>
        </p:nvSpPr>
        <p:spPr>
          <a:xfrm>
            <a:off x="206734" y="8677111"/>
            <a:ext cx="6443675" cy="414938"/>
          </a:xfrm>
          <a:solidFill>
            <a:srgbClr val="CCE6EB"/>
          </a:solidFill>
        </p:spPr>
        <p:txBody>
          <a:bodyPr/>
          <a:lstStyle>
            <a:lvl1pPr>
              <a:defRPr/>
            </a:lvl1pPr>
            <a:lvl2pPr marL="342900" indent="0">
              <a:buNone/>
              <a:defRPr/>
            </a:lvl2pPr>
          </a:lstStyle>
          <a:p>
            <a:pPr lvl="0"/>
            <a:r>
              <a:rPr lang="fr-FR" dirty="0"/>
              <a:t>Commentaires &amp; Références : texte</a:t>
            </a:r>
          </a:p>
          <a:p>
            <a:pPr lvl="1"/>
            <a:endParaRPr lang="fr-FR" dirty="0"/>
          </a:p>
        </p:txBody>
      </p:sp>
      <p:pic>
        <p:nvPicPr>
          <p:cNvPr id="28" name="Image 27">
            <a:extLst>
              <a:ext uri="{FF2B5EF4-FFF2-40B4-BE49-F238E27FC236}">
                <a16:creationId xmlns:a16="http://schemas.microsoft.com/office/drawing/2014/main" id="{8F01032D-DA2D-FD43-B340-B8CEC1F96418}"/>
              </a:ext>
            </a:extLst>
          </p:cNvPr>
          <p:cNvPicPr>
            <a:picLocks noChangeAspect="1"/>
          </p:cNvPicPr>
          <p:nvPr userDrawn="1"/>
        </p:nvPicPr>
        <p:blipFill>
          <a:blip r:embed="rId3"/>
          <a:stretch>
            <a:fillRect/>
          </a:stretch>
        </p:blipFill>
        <p:spPr>
          <a:xfrm>
            <a:off x="236885" y="49631"/>
            <a:ext cx="700802" cy="649337"/>
          </a:xfrm>
          <a:prstGeom prst="rect">
            <a:avLst/>
          </a:prstGeom>
        </p:spPr>
      </p:pic>
      <p:sp>
        <p:nvSpPr>
          <p:cNvPr id="29" name="Flèche : pentagone 20">
            <a:extLst>
              <a:ext uri="{FF2B5EF4-FFF2-40B4-BE49-F238E27FC236}">
                <a16:creationId xmlns:a16="http://schemas.microsoft.com/office/drawing/2014/main" id="{57D8466B-87DE-BB42-BD89-883FE357793E}"/>
              </a:ext>
            </a:extLst>
          </p:cNvPr>
          <p:cNvSpPr/>
          <p:nvPr userDrawn="1"/>
        </p:nvSpPr>
        <p:spPr>
          <a:xfrm>
            <a:off x="0" y="9106989"/>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29">
            <a:extLst>
              <a:ext uri="{FF2B5EF4-FFF2-40B4-BE49-F238E27FC236}">
                <a16:creationId xmlns:a16="http://schemas.microsoft.com/office/drawing/2014/main" id="{EA8DE9A7-B3F4-8249-9123-322EEC8C2357}"/>
              </a:ext>
            </a:extLst>
          </p:cNvPr>
          <p:cNvSpPr/>
          <p:nvPr userDrawn="1"/>
        </p:nvSpPr>
        <p:spPr>
          <a:xfrm>
            <a:off x="677313" y="93509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31" name="Rectangle 30">
            <a:extLst>
              <a:ext uri="{FF2B5EF4-FFF2-40B4-BE49-F238E27FC236}">
                <a16:creationId xmlns:a16="http://schemas.microsoft.com/office/drawing/2014/main" id="{7A3B9E39-A1F9-8B4A-8606-F3EED3BE49CD}"/>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2.01 – Novembre 2019</a:t>
            </a:r>
            <a:endParaRPr lang="fr-FR" sz="900" dirty="0">
              <a:solidFill>
                <a:schemeClr val="bg1"/>
              </a:solidFill>
            </a:endParaRPr>
          </a:p>
        </p:txBody>
      </p:sp>
      <p:pic>
        <p:nvPicPr>
          <p:cNvPr id="32" name="Image 31" descr="Une image contenant dessin&#10;&#10;Description générée automatiquement">
            <a:extLst>
              <a:ext uri="{FF2B5EF4-FFF2-40B4-BE49-F238E27FC236}">
                <a16:creationId xmlns:a16="http://schemas.microsoft.com/office/drawing/2014/main" id="{1D1783D5-1AA9-9347-89A6-FD70F214E3CF}"/>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7922" y="9173901"/>
            <a:ext cx="359277" cy="469335"/>
          </a:xfrm>
          <a:prstGeom prst="rect">
            <a:avLst/>
          </a:prstGeom>
        </p:spPr>
      </p:pic>
    </p:spTree>
    <p:extLst>
      <p:ext uri="{BB962C8B-B14F-4D97-AF65-F5344CB8AC3E}">
        <p14:creationId xmlns:p14="http://schemas.microsoft.com/office/powerpoint/2010/main" val="1095643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26/05/2023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26/05/2023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26/05/2023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26/05/2023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itre 159">
            <a:extLst>
              <a:ext uri="{FF2B5EF4-FFF2-40B4-BE49-F238E27FC236}">
                <a16:creationId xmlns:a16="http://schemas.microsoft.com/office/drawing/2014/main" id="{005D72E8-3BE6-4F3B-AFC3-57C7D4421495}"/>
              </a:ext>
            </a:extLst>
          </p:cNvPr>
          <p:cNvSpPr>
            <a:spLocks noGrp="1"/>
          </p:cNvSpPr>
          <p:nvPr>
            <p:ph type="title"/>
          </p:nvPr>
        </p:nvSpPr>
        <p:spPr>
          <a:xfrm>
            <a:off x="206734" y="871192"/>
            <a:ext cx="6636853" cy="341632"/>
          </a:xfrm>
        </p:spPr>
        <p:txBody>
          <a:bodyPr/>
          <a:lstStyle/>
          <a:p>
            <a:pPr algn="r"/>
            <a:r>
              <a:rPr lang="fr-FR" dirty="0"/>
              <a:t>P05. gestion de la chaine du froid</a:t>
            </a:r>
          </a:p>
        </p:txBody>
      </p:sp>
      <p:sp>
        <p:nvSpPr>
          <p:cNvPr id="55" name="Text Box 122">
            <a:extLst>
              <a:ext uri="{FF2B5EF4-FFF2-40B4-BE49-F238E27FC236}">
                <a16:creationId xmlns:a16="http://schemas.microsoft.com/office/drawing/2014/main" id="{3A22F09B-829B-4A45-8FE7-32DBC3220632}"/>
              </a:ext>
            </a:extLst>
          </p:cNvPr>
          <p:cNvSpPr txBox="1">
            <a:spLocks noChangeArrowheads="1"/>
          </p:cNvSpPr>
          <p:nvPr/>
        </p:nvSpPr>
        <p:spPr bwMode="auto">
          <a:xfrm>
            <a:off x="264380" y="1369053"/>
            <a:ext cx="6329239" cy="1152962"/>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lvl="0">
              <a:spcAft>
                <a:spcPts val="200"/>
              </a:spcAft>
            </a:pPr>
            <a:r>
              <a:rPr lang="fr-FR" dirty="0">
                <a:latin typeface="Helvetica Light" pitchFamily="34" charset="0"/>
              </a:rPr>
              <a:t>1. Réception &amp; contrôle d’un produit de la chaîne du froid</a:t>
            </a:r>
          </a:p>
          <a:p>
            <a:pPr>
              <a:spcAft>
                <a:spcPts val="200"/>
              </a:spcAft>
            </a:pPr>
            <a:r>
              <a:rPr lang="fr-FR" b="0" dirty="0">
                <a:latin typeface="Helvetica Light" pitchFamily="34" charset="0"/>
              </a:rPr>
              <a:t>Vérifier dès l’arrivée de la commande la température du produit concerné à l’intérieur du contenant isotherme.</a:t>
            </a:r>
          </a:p>
          <a:p>
            <a:pPr>
              <a:spcAft>
                <a:spcPts val="200"/>
              </a:spcAft>
            </a:pPr>
            <a:r>
              <a:rPr lang="fr-FR" b="0" dirty="0">
                <a:latin typeface="Helvetica Light" pitchFamily="34" charset="0"/>
              </a:rPr>
              <a:t>	</a:t>
            </a:r>
            <a:r>
              <a:rPr lang="fr-FR" sz="1000" b="0" dirty="0">
                <a:latin typeface="Helvetica Light" pitchFamily="34" charset="0"/>
              </a:rPr>
              <a:t>- mesurer la température à l’intérieur du contenant à l’aide d’une sonde électronique à laser</a:t>
            </a:r>
          </a:p>
          <a:p>
            <a:pPr>
              <a:spcAft>
                <a:spcPts val="200"/>
              </a:spcAft>
            </a:pPr>
            <a:r>
              <a:rPr lang="fr-FR" sz="1000" b="0" dirty="0">
                <a:latin typeface="Helvetica Light" pitchFamily="34" charset="0"/>
              </a:rPr>
              <a:t>	- à défaut s’assurer que le pack  réfrigérant est gelé.</a:t>
            </a:r>
            <a:endParaRPr lang="fr-FR" b="0" dirty="0">
              <a:latin typeface="Helvetica Light" pitchFamily="34" charset="0"/>
            </a:endParaRPr>
          </a:p>
        </p:txBody>
      </p:sp>
      <p:sp>
        <p:nvSpPr>
          <p:cNvPr id="57" name="AutoShape 126">
            <a:extLst>
              <a:ext uri="{FF2B5EF4-FFF2-40B4-BE49-F238E27FC236}">
                <a16:creationId xmlns:a16="http://schemas.microsoft.com/office/drawing/2014/main" id="{E84FFBC2-6E4E-4D72-8151-EE24BF0594FE}"/>
              </a:ext>
            </a:extLst>
          </p:cNvPr>
          <p:cNvSpPr>
            <a:spLocks noChangeArrowheads="1"/>
          </p:cNvSpPr>
          <p:nvPr/>
        </p:nvSpPr>
        <p:spPr bwMode="auto">
          <a:xfrm>
            <a:off x="268809" y="2897631"/>
            <a:ext cx="3630185" cy="576000"/>
          </a:xfrm>
          <a:prstGeom prst="roundRect">
            <a:avLst>
              <a:gd name="adj" fmla="val 0"/>
            </a:avLst>
          </a:prstGeom>
          <a:solidFill>
            <a:srgbClr val="9BBA28"/>
          </a:solidFill>
          <a:ln w="28575" algn="ctr">
            <a:noFill/>
            <a:miter lim="800000"/>
            <a:headEnd/>
            <a:tailEnd/>
          </a:ln>
        </p:spPr>
        <p:txBody>
          <a:bodyPr anchor="ctr"/>
          <a:lstStyle/>
          <a:p>
            <a:pPr algn="ctr"/>
            <a:r>
              <a:rPr lang="fr-FR" sz="1100" b="1" dirty="0">
                <a:solidFill>
                  <a:schemeClr val="bg1"/>
                </a:solidFill>
                <a:latin typeface="Helvetica Light" panose="020B0403020202020204" pitchFamily="34" charset="0"/>
                <a:cs typeface="Calibri" pitchFamily="34" charset="0"/>
              </a:rPr>
              <a:t>Température entre +2°C &amp; +8° C</a:t>
            </a:r>
          </a:p>
        </p:txBody>
      </p:sp>
      <p:sp>
        <p:nvSpPr>
          <p:cNvPr id="60" name="Text Box 122">
            <a:extLst>
              <a:ext uri="{FF2B5EF4-FFF2-40B4-BE49-F238E27FC236}">
                <a16:creationId xmlns:a16="http://schemas.microsoft.com/office/drawing/2014/main" id="{72C0E710-9B60-45F4-8B1F-59E90914A8E8}"/>
              </a:ext>
            </a:extLst>
          </p:cNvPr>
          <p:cNvSpPr txBox="1">
            <a:spLocks noChangeArrowheads="1"/>
          </p:cNvSpPr>
          <p:nvPr/>
        </p:nvSpPr>
        <p:spPr bwMode="auto">
          <a:xfrm>
            <a:off x="4434408" y="2897631"/>
            <a:ext cx="2163639" cy="575999"/>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a:latin typeface="Helvetica Light" pitchFamily="34" charset="0"/>
              </a:rPr>
              <a:t>Retour fournisseur ou Destruction</a:t>
            </a:r>
          </a:p>
          <a:p>
            <a:r>
              <a:rPr lang="fr-FR" dirty="0">
                <a:latin typeface="Helvetica Light" pitchFamily="34" charset="0"/>
              </a:rPr>
              <a:t>Nouvelle commande du produit </a:t>
            </a:r>
          </a:p>
        </p:txBody>
      </p:sp>
      <p:sp>
        <p:nvSpPr>
          <p:cNvPr id="62" name="AutoShape 126">
            <a:extLst>
              <a:ext uri="{FF2B5EF4-FFF2-40B4-BE49-F238E27FC236}">
                <a16:creationId xmlns:a16="http://schemas.microsoft.com/office/drawing/2014/main" id="{981891C1-1027-449F-88AD-52F93A22D6A8}"/>
              </a:ext>
            </a:extLst>
          </p:cNvPr>
          <p:cNvSpPr>
            <a:spLocks noChangeArrowheads="1"/>
          </p:cNvSpPr>
          <p:nvPr/>
        </p:nvSpPr>
        <p:spPr bwMode="auto">
          <a:xfrm>
            <a:off x="292236" y="6378590"/>
            <a:ext cx="3639036" cy="576000"/>
          </a:xfrm>
          <a:prstGeom prst="roundRect">
            <a:avLst>
              <a:gd name="adj" fmla="val 0"/>
            </a:avLst>
          </a:prstGeom>
          <a:solidFill>
            <a:srgbClr val="9BBA28"/>
          </a:solidFill>
          <a:ln w="28575" algn="ctr">
            <a:noFill/>
            <a:miter lim="800000"/>
            <a:headEnd/>
            <a:tailEnd/>
          </a:ln>
        </p:spPr>
        <p:txBody>
          <a:bodyPr anchor="ctr"/>
          <a:lstStyle/>
          <a:p>
            <a:pPr algn="ctr"/>
            <a:r>
              <a:rPr lang="fr-FR" sz="1100" b="1" dirty="0">
                <a:solidFill>
                  <a:schemeClr val="bg1"/>
                </a:solidFill>
                <a:latin typeface="Helvetica Light" panose="020B0403020202020204" pitchFamily="34" charset="0"/>
                <a:cs typeface="Calibri" pitchFamily="34" charset="0"/>
              </a:rPr>
              <a:t>Température entre +2°C &amp; +8° C</a:t>
            </a:r>
          </a:p>
        </p:txBody>
      </p:sp>
      <p:cxnSp>
        <p:nvCxnSpPr>
          <p:cNvPr id="63" name="Connecteur droit avec flèche 62">
            <a:extLst>
              <a:ext uri="{FF2B5EF4-FFF2-40B4-BE49-F238E27FC236}">
                <a16:creationId xmlns:a16="http://schemas.microsoft.com/office/drawing/2014/main" id="{BF9868CD-16A0-44BF-B523-063B92338571}"/>
              </a:ext>
            </a:extLst>
          </p:cNvPr>
          <p:cNvCxnSpPr>
            <a:cxnSpLocks/>
            <a:stCxn id="57" idx="3"/>
            <a:endCxn id="60" idx="1"/>
          </p:cNvCxnSpPr>
          <p:nvPr/>
        </p:nvCxnSpPr>
        <p:spPr>
          <a:xfrm>
            <a:off x="3898994" y="3185631"/>
            <a:ext cx="535414" cy="0"/>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4" name="Text Box 122">
            <a:extLst>
              <a:ext uri="{FF2B5EF4-FFF2-40B4-BE49-F238E27FC236}">
                <a16:creationId xmlns:a16="http://schemas.microsoft.com/office/drawing/2014/main" id="{F00FD5FF-2895-44CE-AAD4-1D75E07989C4}"/>
              </a:ext>
            </a:extLst>
          </p:cNvPr>
          <p:cNvSpPr txBox="1">
            <a:spLocks noChangeArrowheads="1"/>
          </p:cNvSpPr>
          <p:nvPr/>
        </p:nvSpPr>
        <p:spPr bwMode="auto">
          <a:xfrm>
            <a:off x="292235" y="3825473"/>
            <a:ext cx="6296961" cy="634435"/>
          </a:xfrm>
          <a:prstGeom prst="roundRect">
            <a:avLst>
              <a:gd name="adj" fmla="val 0"/>
            </a:avLst>
          </a:prstGeom>
          <a:solidFill>
            <a:schemeClr val="accent1">
              <a:lumMod val="20000"/>
              <a:lumOff val="8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a:latin typeface="Helvetica Light" pitchFamily="34" charset="0"/>
              </a:rPr>
              <a:t>2. Déballage Prioritaire</a:t>
            </a:r>
          </a:p>
          <a:p>
            <a:pPr marL="171450" indent="-171450">
              <a:buFontTx/>
              <a:buChar char="-"/>
            </a:pPr>
            <a:r>
              <a:rPr lang="fr-FR" b="0" dirty="0">
                <a:latin typeface="Helvetica Light" pitchFamily="34" charset="0"/>
              </a:rPr>
              <a:t>Les produits sont déballés, pointés sur le bon de livraison et rangés sans délai dans l’enceinte réfrigérée dédiée.</a:t>
            </a:r>
          </a:p>
          <a:p>
            <a:pPr marL="171450" indent="-171450">
              <a:buFontTx/>
              <a:buChar char="-"/>
            </a:pPr>
            <a:r>
              <a:rPr lang="fr-FR" u="sng" dirty="0">
                <a:solidFill>
                  <a:schemeClr val="accent2"/>
                </a:solidFill>
                <a:latin typeface="Helvetica Light" panose="020B0403020202020204" pitchFamily="34" charset="0"/>
                <a:cs typeface="+mn-cs"/>
              </a:rPr>
              <a:t>Notification de l’heure de rangement</a:t>
            </a:r>
          </a:p>
        </p:txBody>
      </p:sp>
      <p:sp>
        <p:nvSpPr>
          <p:cNvPr id="79" name="Text Box 122">
            <a:extLst>
              <a:ext uri="{FF2B5EF4-FFF2-40B4-BE49-F238E27FC236}">
                <a16:creationId xmlns:a16="http://schemas.microsoft.com/office/drawing/2014/main" id="{3A76B5E3-BD1B-4E49-8379-841EFCFC0044}"/>
              </a:ext>
            </a:extLst>
          </p:cNvPr>
          <p:cNvSpPr txBox="1">
            <a:spLocks noChangeArrowheads="1"/>
          </p:cNvSpPr>
          <p:nvPr/>
        </p:nvSpPr>
        <p:spPr bwMode="auto">
          <a:xfrm>
            <a:off x="259956" y="4659289"/>
            <a:ext cx="6361519" cy="1528751"/>
          </a:xfrm>
          <a:prstGeom prst="roundRect">
            <a:avLst>
              <a:gd name="adj" fmla="val 0"/>
            </a:avLst>
          </a:prstGeom>
          <a:solidFill>
            <a:schemeClr val="accent1">
              <a:lumMod val="20000"/>
              <a:lumOff val="8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a:spcAft>
                <a:spcPts val="200"/>
              </a:spcAft>
            </a:pPr>
            <a:r>
              <a:rPr lang="fr-FR" dirty="0">
                <a:latin typeface="Helvetica Light" pitchFamily="34" charset="0"/>
              </a:rPr>
              <a:t>3. Stockage conforme</a:t>
            </a:r>
          </a:p>
          <a:p>
            <a:pPr marL="171450" indent="-171450">
              <a:spcAft>
                <a:spcPts val="200"/>
              </a:spcAft>
              <a:buFontTx/>
              <a:buChar char="-"/>
            </a:pPr>
            <a:r>
              <a:rPr lang="fr-FR" b="0" dirty="0">
                <a:solidFill>
                  <a:schemeClr val="tx1">
                    <a:lumMod val="85000"/>
                    <a:lumOff val="15000"/>
                  </a:schemeClr>
                </a:solidFill>
                <a:latin typeface="Helvetica Light" panose="020B0403020202020204" pitchFamily="34" charset="0"/>
              </a:rPr>
              <a:t>L’enceinte réfrigérée adaptée à l’usage sert exclusivement au stockage des médicaments thermosensibles.</a:t>
            </a:r>
          </a:p>
          <a:p>
            <a:pPr>
              <a:spcAft>
                <a:spcPts val="200"/>
              </a:spcAft>
            </a:pPr>
            <a:r>
              <a:rPr lang="fr-FR" dirty="0">
                <a:latin typeface="Helvetica Light" pitchFamily="34" charset="0"/>
              </a:rPr>
              <a:t>- Contrôle permanent &amp; automatisé de la température </a:t>
            </a:r>
          </a:p>
          <a:p>
            <a:pPr>
              <a:spcAft>
                <a:spcPts val="200"/>
              </a:spcAft>
            </a:pPr>
            <a:r>
              <a:rPr lang="fr-FR" b="0" dirty="0">
                <a:latin typeface="Helvetica Light" pitchFamily="34" charset="0"/>
              </a:rPr>
              <a:t>(à l’aide d’une sonde enregistreuse)</a:t>
            </a:r>
            <a:endParaRPr lang="fr-FR" b="0" dirty="0">
              <a:solidFill>
                <a:schemeClr val="tx1">
                  <a:lumMod val="85000"/>
                  <a:lumOff val="15000"/>
                </a:schemeClr>
              </a:solidFill>
              <a:latin typeface="Helvetica Light" panose="020B0403020202020204" pitchFamily="34" charset="0"/>
            </a:endParaRPr>
          </a:p>
          <a:p>
            <a:pPr marL="171450" indent="-171450">
              <a:spcAft>
                <a:spcPts val="200"/>
              </a:spcAft>
              <a:buFontTx/>
              <a:buChar char="-"/>
            </a:pPr>
            <a:r>
              <a:rPr lang="fr-FR" b="0" dirty="0">
                <a:solidFill>
                  <a:schemeClr val="tx1">
                    <a:lumMod val="85000"/>
                    <a:lumOff val="15000"/>
                  </a:schemeClr>
                </a:solidFill>
                <a:latin typeface="Helvetica Light" panose="020B0403020202020204" pitchFamily="34" charset="0"/>
              </a:rPr>
              <a:t>Régulièrement (toutes les deux semaines par ex.) une </a:t>
            </a:r>
            <a:r>
              <a:rPr lang="fr-FR" u="sng" dirty="0">
                <a:solidFill>
                  <a:schemeClr val="accent2"/>
                </a:solidFill>
                <a:latin typeface="Helvetica Light" panose="020B0403020202020204" pitchFamily="34" charset="0"/>
                <a:cs typeface="+mn-cs"/>
              </a:rPr>
              <a:t>extraction et un archivage des courbes de températures </a:t>
            </a:r>
            <a:r>
              <a:rPr lang="fr-FR" b="0" dirty="0">
                <a:solidFill>
                  <a:schemeClr val="tx1">
                    <a:lumMod val="85000"/>
                    <a:lumOff val="15000"/>
                  </a:schemeClr>
                </a:solidFill>
                <a:latin typeface="Helvetica Light" panose="020B0403020202020204" pitchFamily="34" charset="0"/>
              </a:rPr>
              <a:t>correspondant aux enregistrements de la sonde sont réalisés.</a:t>
            </a:r>
          </a:p>
          <a:p>
            <a:pPr marL="171450" indent="-171450">
              <a:spcAft>
                <a:spcPts val="200"/>
              </a:spcAft>
              <a:buFontTx/>
              <a:buChar char="-"/>
            </a:pPr>
            <a:r>
              <a:rPr lang="fr-FR" dirty="0">
                <a:solidFill>
                  <a:schemeClr val="tx1">
                    <a:lumMod val="85000"/>
                    <a:lumOff val="15000"/>
                  </a:schemeClr>
                </a:solidFill>
                <a:latin typeface="Helvetica Light" panose="020B0403020202020204" pitchFamily="34" charset="0"/>
              </a:rPr>
              <a:t>Avant chaque sortie produit : vérifier le bon fonctionnement de l’enceinte réfrigérée</a:t>
            </a:r>
          </a:p>
        </p:txBody>
      </p:sp>
      <p:cxnSp>
        <p:nvCxnSpPr>
          <p:cNvPr id="85" name="AutoShape 94">
            <a:extLst>
              <a:ext uri="{FF2B5EF4-FFF2-40B4-BE49-F238E27FC236}">
                <a16:creationId xmlns:a16="http://schemas.microsoft.com/office/drawing/2014/main" id="{7209061D-14B4-439F-BF28-274C163A424C}"/>
              </a:ext>
            </a:extLst>
          </p:cNvPr>
          <p:cNvCxnSpPr>
            <a:cxnSpLocks noChangeShapeType="1"/>
            <a:stCxn id="55" idx="2"/>
            <a:endCxn id="57" idx="0"/>
          </p:cNvCxnSpPr>
          <p:nvPr/>
        </p:nvCxnSpPr>
        <p:spPr bwMode="auto">
          <a:xfrm rot="5400000">
            <a:off x="2568643" y="2037274"/>
            <a:ext cx="375616" cy="1345098"/>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sp>
        <p:nvSpPr>
          <p:cNvPr id="127" name="Text Box 122">
            <a:extLst>
              <a:ext uri="{FF2B5EF4-FFF2-40B4-BE49-F238E27FC236}">
                <a16:creationId xmlns:a16="http://schemas.microsoft.com/office/drawing/2014/main" id="{21AE3CE0-AFA4-481B-88A6-5F1D85C4BA38}"/>
              </a:ext>
            </a:extLst>
          </p:cNvPr>
          <p:cNvSpPr txBox="1">
            <a:spLocks noChangeArrowheads="1"/>
          </p:cNvSpPr>
          <p:nvPr/>
        </p:nvSpPr>
        <p:spPr bwMode="auto">
          <a:xfrm>
            <a:off x="282922" y="7263066"/>
            <a:ext cx="6315125" cy="1609080"/>
          </a:xfrm>
          <a:prstGeom prst="roundRect">
            <a:avLst>
              <a:gd name="adj" fmla="val 0"/>
            </a:avLst>
          </a:prstGeom>
          <a:solidFill>
            <a:schemeClr val="accent1">
              <a:lumMod val="20000"/>
              <a:lumOff val="8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a:spcAft>
                <a:spcPts val="200"/>
              </a:spcAft>
            </a:pPr>
            <a:r>
              <a:rPr lang="fr-FR" dirty="0">
                <a:latin typeface="Helvetica Light" pitchFamily="34" charset="0"/>
              </a:rPr>
              <a:t>4. Dispensation</a:t>
            </a:r>
          </a:p>
          <a:p>
            <a:pPr marL="171450" indent="-171450">
              <a:spcAft>
                <a:spcPts val="200"/>
              </a:spcAft>
              <a:buFontTx/>
              <a:buChar char="-"/>
            </a:pPr>
            <a:r>
              <a:rPr lang="fr-FR" dirty="0">
                <a:solidFill>
                  <a:schemeClr val="tx1">
                    <a:lumMod val="85000"/>
                    <a:lumOff val="15000"/>
                  </a:schemeClr>
                </a:solidFill>
                <a:latin typeface="Helvetica Light" panose="020B0403020202020204" pitchFamily="34" charset="0"/>
              </a:rPr>
              <a:t>Ne sortir le produit de l’enceinte réfrigérée de l’officine qu’au tout dernier moment.</a:t>
            </a:r>
          </a:p>
          <a:p>
            <a:pPr marL="171450" indent="-171450">
              <a:spcAft>
                <a:spcPts val="200"/>
              </a:spcAft>
              <a:buFontTx/>
              <a:buChar char="-"/>
            </a:pPr>
            <a:r>
              <a:rPr lang="fr-FR" b="0" dirty="0">
                <a:solidFill>
                  <a:schemeClr val="tx1">
                    <a:lumMod val="85000"/>
                    <a:lumOff val="15000"/>
                  </a:schemeClr>
                </a:solidFill>
                <a:latin typeface="Helvetica Light" panose="020B0403020202020204" pitchFamily="34" charset="0"/>
              </a:rPr>
              <a:t>Conseils &amp; précautions : </a:t>
            </a:r>
            <a:r>
              <a:rPr lang="fr-FR" dirty="0">
                <a:solidFill>
                  <a:schemeClr val="tx1">
                    <a:lumMod val="85000"/>
                    <a:lumOff val="15000"/>
                  </a:schemeClr>
                </a:solidFill>
                <a:latin typeface="Helvetica Light" panose="020B0403020202020204" pitchFamily="34" charset="0"/>
              </a:rPr>
              <a:t>informer le patient des contraintes spécifiques </a:t>
            </a:r>
            <a:r>
              <a:rPr lang="fr-FR" b="0" dirty="0">
                <a:solidFill>
                  <a:schemeClr val="tx1">
                    <a:lumMod val="85000"/>
                    <a:lumOff val="15000"/>
                  </a:schemeClr>
                </a:solidFill>
                <a:latin typeface="Helvetica Light" panose="020B0403020202020204" pitchFamily="34" charset="0"/>
              </a:rPr>
              <a:t>liées au maintien de la chaîne de froid concernant le produit délivré (transport, stockage au réfrigérateur, bonne utilisation).</a:t>
            </a:r>
          </a:p>
          <a:p>
            <a:pPr marL="171450" indent="-171450">
              <a:spcAft>
                <a:spcPts val="200"/>
              </a:spcAft>
              <a:buFontTx/>
              <a:buChar char="-"/>
            </a:pPr>
            <a:r>
              <a:rPr lang="fr-FR" dirty="0">
                <a:solidFill>
                  <a:schemeClr val="tx1">
                    <a:lumMod val="85000"/>
                    <a:lumOff val="15000"/>
                  </a:schemeClr>
                </a:solidFill>
                <a:latin typeface="Helvetica Light" panose="020B0403020202020204" pitchFamily="34" charset="0"/>
              </a:rPr>
              <a:t>S’assurer que le produit délivré sera emporté directement au domicile du destinataire. </a:t>
            </a:r>
          </a:p>
          <a:p>
            <a:pPr marL="171450" indent="-171450">
              <a:spcAft>
                <a:spcPts val="200"/>
              </a:spcAft>
              <a:buFontTx/>
              <a:buChar char="-"/>
            </a:pPr>
            <a:r>
              <a:rPr lang="fr-FR" b="0" dirty="0">
                <a:solidFill>
                  <a:schemeClr val="tx1">
                    <a:lumMod val="85000"/>
                    <a:lumOff val="15000"/>
                  </a:schemeClr>
                </a:solidFill>
                <a:latin typeface="Helvetica Light" panose="020B0403020202020204" pitchFamily="34" charset="0"/>
              </a:rPr>
              <a:t>Rappeler que le produit ne pourra être repris par l’officine.</a:t>
            </a:r>
          </a:p>
        </p:txBody>
      </p:sp>
      <p:sp>
        <p:nvSpPr>
          <p:cNvPr id="2" name="ZoneTexte 1">
            <a:extLst>
              <a:ext uri="{FF2B5EF4-FFF2-40B4-BE49-F238E27FC236}">
                <a16:creationId xmlns:a16="http://schemas.microsoft.com/office/drawing/2014/main" id="{1FB0A0AC-9001-CC44-94F1-A0D7C4BB864E}"/>
              </a:ext>
            </a:extLst>
          </p:cNvPr>
          <p:cNvSpPr txBox="1"/>
          <p:nvPr/>
        </p:nvSpPr>
        <p:spPr>
          <a:xfrm>
            <a:off x="3898994" y="2999926"/>
            <a:ext cx="471604" cy="215444"/>
          </a:xfrm>
          <a:prstGeom prst="rect">
            <a:avLst/>
          </a:prstGeom>
          <a:noFill/>
        </p:spPr>
        <p:txBody>
          <a:bodyPr wrap="none" rtlCol="0">
            <a:spAutoFit/>
          </a:bodyPr>
          <a:lstStyle/>
          <a:p>
            <a:r>
              <a:rPr lang="fr-FR" sz="800" dirty="0"/>
              <a:t>Si non</a:t>
            </a:r>
          </a:p>
        </p:txBody>
      </p:sp>
      <p:cxnSp>
        <p:nvCxnSpPr>
          <p:cNvPr id="54" name="AutoShape 94">
            <a:extLst>
              <a:ext uri="{FF2B5EF4-FFF2-40B4-BE49-F238E27FC236}">
                <a16:creationId xmlns:a16="http://schemas.microsoft.com/office/drawing/2014/main" id="{E47912C0-438A-B04C-A801-0EC795D1A742}"/>
              </a:ext>
            </a:extLst>
          </p:cNvPr>
          <p:cNvCxnSpPr>
            <a:cxnSpLocks noChangeShapeType="1"/>
            <a:stCxn id="57" idx="2"/>
            <a:endCxn id="74" idx="0"/>
          </p:cNvCxnSpPr>
          <p:nvPr/>
        </p:nvCxnSpPr>
        <p:spPr bwMode="auto">
          <a:xfrm rot="16200000" flipH="1">
            <a:off x="2586388" y="2971145"/>
            <a:ext cx="351842" cy="1356814"/>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cxnSp>
        <p:nvCxnSpPr>
          <p:cNvPr id="91" name="AutoShape 94">
            <a:extLst>
              <a:ext uri="{FF2B5EF4-FFF2-40B4-BE49-F238E27FC236}">
                <a16:creationId xmlns:a16="http://schemas.microsoft.com/office/drawing/2014/main" id="{63ABD147-9D1E-C340-83D2-FDA6694650C8}"/>
              </a:ext>
            </a:extLst>
          </p:cNvPr>
          <p:cNvCxnSpPr>
            <a:cxnSpLocks noChangeShapeType="1"/>
            <a:stCxn id="79" idx="2"/>
            <a:endCxn id="62" idx="0"/>
          </p:cNvCxnSpPr>
          <p:nvPr/>
        </p:nvCxnSpPr>
        <p:spPr bwMode="auto">
          <a:xfrm rot="5400000">
            <a:off x="2680960" y="5618834"/>
            <a:ext cx="190550" cy="1328962"/>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sp>
        <p:nvSpPr>
          <p:cNvPr id="102" name="Text Box 122">
            <a:extLst>
              <a:ext uri="{FF2B5EF4-FFF2-40B4-BE49-F238E27FC236}">
                <a16:creationId xmlns:a16="http://schemas.microsoft.com/office/drawing/2014/main" id="{1A8C923F-E999-8B49-9AED-6221F2648241}"/>
              </a:ext>
            </a:extLst>
          </p:cNvPr>
          <p:cNvSpPr txBox="1">
            <a:spLocks noChangeArrowheads="1"/>
          </p:cNvSpPr>
          <p:nvPr/>
        </p:nvSpPr>
        <p:spPr bwMode="auto">
          <a:xfrm>
            <a:off x="4457837" y="6372487"/>
            <a:ext cx="2163639" cy="587079"/>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a:latin typeface="Helvetica Light" pitchFamily="34" charset="0"/>
              </a:rPr>
              <a:t>Gestion des produits non conformes</a:t>
            </a:r>
          </a:p>
        </p:txBody>
      </p:sp>
      <p:cxnSp>
        <p:nvCxnSpPr>
          <p:cNvPr id="103" name="Connecteur droit avec flèche 102">
            <a:extLst>
              <a:ext uri="{FF2B5EF4-FFF2-40B4-BE49-F238E27FC236}">
                <a16:creationId xmlns:a16="http://schemas.microsoft.com/office/drawing/2014/main" id="{68FC8D49-2E25-C045-A0E6-27E08EDB0145}"/>
              </a:ext>
            </a:extLst>
          </p:cNvPr>
          <p:cNvCxnSpPr>
            <a:cxnSpLocks/>
            <a:stCxn id="62" idx="3"/>
            <a:endCxn id="102" idx="1"/>
          </p:cNvCxnSpPr>
          <p:nvPr/>
        </p:nvCxnSpPr>
        <p:spPr>
          <a:xfrm flipV="1">
            <a:off x="3931272" y="6666027"/>
            <a:ext cx="526565" cy="563"/>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6" name="ZoneTexte 105">
            <a:extLst>
              <a:ext uri="{FF2B5EF4-FFF2-40B4-BE49-F238E27FC236}">
                <a16:creationId xmlns:a16="http://schemas.microsoft.com/office/drawing/2014/main" id="{9951AE0B-ED48-244F-B199-F779C9D0DB33}"/>
              </a:ext>
            </a:extLst>
          </p:cNvPr>
          <p:cNvSpPr txBox="1"/>
          <p:nvPr/>
        </p:nvSpPr>
        <p:spPr>
          <a:xfrm>
            <a:off x="3986233" y="6466645"/>
            <a:ext cx="471604" cy="215444"/>
          </a:xfrm>
          <a:prstGeom prst="rect">
            <a:avLst/>
          </a:prstGeom>
          <a:noFill/>
        </p:spPr>
        <p:txBody>
          <a:bodyPr wrap="none" rtlCol="0">
            <a:spAutoFit/>
          </a:bodyPr>
          <a:lstStyle/>
          <a:p>
            <a:r>
              <a:rPr lang="fr-FR" sz="800" dirty="0"/>
              <a:t>Si non</a:t>
            </a:r>
          </a:p>
        </p:txBody>
      </p:sp>
      <p:cxnSp>
        <p:nvCxnSpPr>
          <p:cNvPr id="109" name="AutoShape 94">
            <a:extLst>
              <a:ext uri="{FF2B5EF4-FFF2-40B4-BE49-F238E27FC236}">
                <a16:creationId xmlns:a16="http://schemas.microsoft.com/office/drawing/2014/main" id="{CEA01B8D-F5E1-7E4C-9BEB-57AF4E2A8D49}"/>
              </a:ext>
            </a:extLst>
          </p:cNvPr>
          <p:cNvCxnSpPr>
            <a:cxnSpLocks noChangeShapeType="1"/>
            <a:stCxn id="62" idx="2"/>
            <a:endCxn id="127" idx="0"/>
          </p:cNvCxnSpPr>
          <p:nvPr/>
        </p:nvCxnSpPr>
        <p:spPr bwMode="auto">
          <a:xfrm rot="16200000" flipH="1">
            <a:off x="2621881" y="6444462"/>
            <a:ext cx="308476" cy="1328731"/>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cxnSp>
        <p:nvCxnSpPr>
          <p:cNvPr id="28" name="Connecteur droit avec flèche 27">
            <a:extLst>
              <a:ext uri="{FF2B5EF4-FFF2-40B4-BE49-F238E27FC236}">
                <a16:creationId xmlns:a16="http://schemas.microsoft.com/office/drawing/2014/main" id="{2A17CFC1-19EF-4519-B4A1-501B7EEC7B79}"/>
              </a:ext>
            </a:extLst>
          </p:cNvPr>
          <p:cNvCxnSpPr>
            <a:cxnSpLocks/>
            <a:stCxn id="74" idx="2"/>
            <a:endCxn id="79" idx="0"/>
          </p:cNvCxnSpPr>
          <p:nvPr/>
        </p:nvCxnSpPr>
        <p:spPr>
          <a:xfrm>
            <a:off x="3440716" y="4459908"/>
            <a:ext cx="0" cy="199381"/>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984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Espace réservé du texte 30">
            <a:extLst>
              <a:ext uri="{FF2B5EF4-FFF2-40B4-BE49-F238E27FC236}">
                <a16:creationId xmlns:a16="http://schemas.microsoft.com/office/drawing/2014/main" id="{8F33BC0D-148C-48B4-80BE-00460C6D194C}"/>
              </a:ext>
            </a:extLst>
          </p:cNvPr>
          <p:cNvSpPr>
            <a:spLocks noGrp="1"/>
          </p:cNvSpPr>
          <p:nvPr>
            <p:ph type="body" sz="quarter" idx="11"/>
          </p:nvPr>
        </p:nvSpPr>
        <p:spPr>
          <a:xfrm>
            <a:off x="206734" y="5133933"/>
            <a:ext cx="6391336" cy="3479716"/>
          </a:xfrm>
        </p:spPr>
        <p:txBody>
          <a:bodyPr/>
          <a:lstStyle/>
          <a:p>
            <a:pPr>
              <a:spcBef>
                <a:spcPts val="200"/>
              </a:spcBef>
            </a:pPr>
            <a:r>
              <a:rPr lang="fr-FR" b="1" dirty="0"/>
              <a:t>Caractéristiques de l’enceinte réfrigérée professionnelle</a:t>
            </a:r>
            <a:endParaRPr lang="fr-FR" dirty="0"/>
          </a:p>
          <a:p>
            <a:pPr marL="171450" indent="-171450">
              <a:spcBef>
                <a:spcPts val="200"/>
              </a:spcBef>
              <a:buClr>
                <a:srgbClr val="258BA4"/>
              </a:buClr>
              <a:buFont typeface="Police système"/>
              <a:buChar char="●"/>
            </a:pPr>
            <a:r>
              <a:rPr lang="fr-FR" sz="1050" dirty="0"/>
              <a:t>Privilégier un type de froid brassé, ventilé ou à air forcé (plutôt que statique).</a:t>
            </a:r>
            <a:r>
              <a:rPr lang="fr-FR" dirty="0"/>
              <a:t/>
            </a:r>
            <a:br>
              <a:rPr lang="fr-FR" dirty="0"/>
            </a:br>
            <a:endParaRPr lang="fr-FR" b="1" dirty="0"/>
          </a:p>
          <a:p>
            <a:pPr>
              <a:spcBef>
                <a:spcPts val="200"/>
              </a:spcBef>
              <a:buClr>
                <a:srgbClr val="258BA4"/>
              </a:buClr>
            </a:pPr>
            <a:r>
              <a:rPr lang="fr-FR" b="1" dirty="0"/>
              <a:t>Contrôle annuel de l’enceinte réfrigérée professionnelle</a:t>
            </a:r>
          </a:p>
          <a:p>
            <a:pPr marL="171450" indent="-171450">
              <a:spcBef>
                <a:spcPts val="200"/>
              </a:spcBef>
              <a:buClr>
                <a:srgbClr val="258BA4"/>
              </a:buClr>
              <a:buFont typeface="Police système"/>
              <a:buChar char="●"/>
            </a:pPr>
            <a:r>
              <a:rPr lang="fr-FR" sz="1050" dirty="0"/>
              <a:t>Une fois par an le bon fonctionnement de l’enceinte est vérifié. En pratique, il s’agit de mesurer la température en différents points du volume utile (en général 9) et ce, durant 24 heures. Ce contrôle permet de s’assurer de la répartition homogène de l’air réfrigéré. Ce contrôle doit être réalisé à vide.</a:t>
            </a:r>
          </a:p>
          <a:p>
            <a:pPr>
              <a:spcBef>
                <a:spcPts val="200"/>
              </a:spcBef>
              <a:buClr>
                <a:srgbClr val="258BA4"/>
              </a:buClr>
            </a:pPr>
            <a:endParaRPr lang="fr-FR" sz="1050" b="1" dirty="0"/>
          </a:p>
          <a:p>
            <a:pPr>
              <a:spcBef>
                <a:spcPts val="200"/>
              </a:spcBef>
              <a:buClr>
                <a:srgbClr val="258BA4"/>
              </a:buClr>
            </a:pPr>
            <a:r>
              <a:rPr lang="fr-FR" b="1" dirty="0"/>
              <a:t>Relevé &amp; suivi des températures</a:t>
            </a:r>
            <a:endParaRPr lang="fr-FR" dirty="0"/>
          </a:p>
          <a:p>
            <a:pPr marL="171450" indent="-171450">
              <a:spcBef>
                <a:spcPts val="200"/>
              </a:spcBef>
              <a:buClr>
                <a:srgbClr val="258BA4"/>
              </a:buClr>
              <a:buFont typeface="Police système"/>
              <a:buChar char="●"/>
            </a:pPr>
            <a:r>
              <a:rPr lang="fr-FR" sz="1050" dirty="0"/>
              <a:t>L’enceinte réfrigérée dispose d’un système indépendant de suivi (sonde) et d’enregistrement en continu de la température. </a:t>
            </a:r>
          </a:p>
          <a:p>
            <a:pPr marL="171450" indent="-171450">
              <a:spcBef>
                <a:spcPts val="200"/>
              </a:spcBef>
              <a:buClr>
                <a:srgbClr val="258BA4"/>
              </a:buClr>
              <a:buFont typeface="Police système"/>
              <a:buChar char="●"/>
            </a:pPr>
            <a:r>
              <a:rPr lang="fr-FR" sz="1050" dirty="0"/>
              <a:t>Le système doit </a:t>
            </a:r>
            <a:r>
              <a:rPr lang="fr-FR" sz="1050" b="1" dirty="0"/>
              <a:t>disposer d’une alarme permettant de détecter les ruptures de la chaîne du froid </a:t>
            </a:r>
            <a:r>
              <a:rPr lang="fr-FR" sz="1050" dirty="0"/>
              <a:t>(excursions de température).</a:t>
            </a:r>
          </a:p>
          <a:p>
            <a:pPr>
              <a:spcBef>
                <a:spcPts val="200"/>
              </a:spcBef>
              <a:buClr>
                <a:srgbClr val="258BA4"/>
              </a:buClr>
            </a:pPr>
            <a:endParaRPr lang="fr-FR" b="1" dirty="0"/>
          </a:p>
          <a:p>
            <a:pPr>
              <a:spcBef>
                <a:spcPts val="200"/>
              </a:spcBef>
              <a:buClr>
                <a:srgbClr val="258BA4"/>
              </a:buClr>
            </a:pPr>
            <a:r>
              <a:rPr lang="fr-FR" b="1" dirty="0"/>
              <a:t>Rupture de la chaîne du froid</a:t>
            </a:r>
          </a:p>
          <a:p>
            <a:pPr>
              <a:spcBef>
                <a:spcPts val="200"/>
              </a:spcBef>
              <a:buClr>
                <a:srgbClr val="258BA4"/>
              </a:buClr>
            </a:pPr>
            <a:r>
              <a:rPr lang="fr-FR" sz="1050" dirty="0"/>
              <a:t>En cas de rupture de la chaîne du froid il convient de :</a:t>
            </a:r>
          </a:p>
          <a:p>
            <a:pPr marL="171450" indent="-171450">
              <a:spcBef>
                <a:spcPts val="200"/>
              </a:spcBef>
              <a:buClr>
                <a:srgbClr val="258BA4"/>
              </a:buClr>
              <a:buFont typeface="Police système"/>
              <a:buChar char="●"/>
            </a:pPr>
            <a:r>
              <a:rPr lang="fr-FR" sz="1050" dirty="0"/>
              <a:t>Stopper immédiatement les délivrances de produits thermosensibles.</a:t>
            </a:r>
          </a:p>
          <a:p>
            <a:pPr marL="171450" indent="-171450">
              <a:spcBef>
                <a:spcPts val="200"/>
              </a:spcBef>
              <a:buClr>
                <a:srgbClr val="258BA4"/>
              </a:buClr>
              <a:buFont typeface="Police système"/>
              <a:buChar char="●"/>
            </a:pPr>
            <a:r>
              <a:rPr lang="fr-FR" sz="1050" dirty="0"/>
              <a:t>Analyser la durée et l’ampleur de la rupture.</a:t>
            </a:r>
          </a:p>
          <a:p>
            <a:pPr marL="171450" indent="-171450">
              <a:spcBef>
                <a:spcPts val="200"/>
              </a:spcBef>
              <a:buClr>
                <a:srgbClr val="258BA4"/>
              </a:buClr>
              <a:buFont typeface="Police système"/>
              <a:buChar char="●"/>
            </a:pPr>
            <a:r>
              <a:rPr lang="fr-FR" sz="1050" dirty="0"/>
              <a:t>La décision de maintenir à la vente les produits doit être documentée et validée par le pharmacien</a:t>
            </a:r>
          </a:p>
          <a:p>
            <a:pPr marL="171450" indent="-171450">
              <a:spcBef>
                <a:spcPts val="200"/>
              </a:spcBef>
              <a:buClr>
                <a:srgbClr val="258BA4"/>
              </a:buClr>
              <a:buFont typeface="Police système"/>
              <a:buChar char="●"/>
            </a:pPr>
            <a:r>
              <a:rPr lang="fr-FR" sz="1050" dirty="0"/>
              <a:t>Contacter (si nécessaire) les patients concernés.</a:t>
            </a:r>
          </a:p>
          <a:p>
            <a:pPr>
              <a:spcBef>
                <a:spcPts val="200"/>
              </a:spcBef>
              <a:buClr>
                <a:srgbClr val="258BA4"/>
              </a:buClr>
            </a:pPr>
            <a:endParaRPr lang="fr-FR" dirty="0"/>
          </a:p>
          <a:p>
            <a:pPr>
              <a:buClr>
                <a:srgbClr val="9BBA28"/>
              </a:buClr>
            </a:pPr>
            <a:endParaRPr lang="fr-FR" dirty="0"/>
          </a:p>
        </p:txBody>
      </p:sp>
      <p:sp>
        <p:nvSpPr>
          <p:cNvPr id="2" name="Titre 1">
            <a:extLst>
              <a:ext uri="{FF2B5EF4-FFF2-40B4-BE49-F238E27FC236}">
                <a16:creationId xmlns:a16="http://schemas.microsoft.com/office/drawing/2014/main" id="{E848EE3E-3A5F-479C-9D8F-847C8F5D2BA9}"/>
              </a:ext>
            </a:extLst>
          </p:cNvPr>
          <p:cNvSpPr>
            <a:spLocks noGrp="1"/>
          </p:cNvSpPr>
          <p:nvPr>
            <p:ph type="title"/>
          </p:nvPr>
        </p:nvSpPr>
        <p:spPr>
          <a:xfrm>
            <a:off x="206734" y="871192"/>
            <a:ext cx="6636853" cy="341632"/>
          </a:xfrm>
        </p:spPr>
        <p:txBody>
          <a:bodyPr/>
          <a:lstStyle/>
          <a:p>
            <a:pPr algn="r"/>
            <a:r>
              <a:rPr lang="fr-FR" dirty="0"/>
              <a:t>P05. gestion de la chaine du froid</a:t>
            </a:r>
          </a:p>
        </p:txBody>
      </p:sp>
      <p:sp>
        <p:nvSpPr>
          <p:cNvPr id="4" name="Espace réservé du texte 2">
            <a:extLst>
              <a:ext uri="{FF2B5EF4-FFF2-40B4-BE49-F238E27FC236}">
                <a16:creationId xmlns:a16="http://schemas.microsoft.com/office/drawing/2014/main" id="{7EFA77D2-3870-4E4F-8143-BBA30FAA936B}"/>
              </a:ext>
            </a:extLst>
          </p:cNvPr>
          <p:cNvSpPr>
            <a:spLocks noGrp="1"/>
          </p:cNvSpPr>
          <p:nvPr>
            <p:ph type="body" sz="quarter" idx="12"/>
          </p:nvPr>
        </p:nvSpPr>
        <p:spPr>
          <a:xfrm>
            <a:off x="206734" y="8821611"/>
            <a:ext cx="6391336" cy="244682"/>
          </a:xfrm>
        </p:spPr>
        <p:txBody>
          <a:bodyPr>
            <a:normAutofit/>
          </a:bodyPr>
          <a:lstStyle/>
          <a:p>
            <a:r>
              <a:rPr lang="fr-FR" b="1" dirty="0"/>
              <a:t>Références : </a:t>
            </a:r>
            <a:r>
              <a:rPr lang="fr-FR" dirty="0"/>
              <a:t>Recommandations de gestion des produits soumis à la chaine du froid (ONP)</a:t>
            </a:r>
          </a:p>
        </p:txBody>
      </p:sp>
    </p:spTree>
    <p:extLst>
      <p:ext uri="{BB962C8B-B14F-4D97-AF65-F5344CB8AC3E}">
        <p14:creationId xmlns:p14="http://schemas.microsoft.com/office/powerpoint/2010/main" val="3470908440"/>
      </p:ext>
    </p:extLst>
  </p:cSld>
  <p:clrMapOvr>
    <a:masterClrMapping/>
  </p:clrMapOvr>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475</TotalTime>
  <Words>493</Words>
  <Application>Microsoft Office PowerPoint</Application>
  <PresentationFormat>Format A4 (210 x 297 mm)</PresentationFormat>
  <Paragraphs>43</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Helvetica Light</vt:lpstr>
      <vt:lpstr>Helvetica Neue</vt:lpstr>
      <vt:lpstr>Police système</vt:lpstr>
      <vt:lpstr>Thème Office</vt:lpstr>
      <vt:lpstr>P05. gestion de la chaine du froid</vt:lpstr>
      <vt:lpstr>P05. gestion de la chaine du froid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83</cp:revision>
  <cp:lastPrinted>2019-10-03T13:46:21Z</cp:lastPrinted>
  <dcterms:created xsi:type="dcterms:W3CDTF">2019-09-09T06:31:24Z</dcterms:created>
  <dcterms:modified xsi:type="dcterms:W3CDTF">2023-05-26T07:42:21Z</dcterms:modified>
</cp:coreProperties>
</file>