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3" r:id="rId1"/>
  </p:sldMasterIdLst>
  <p:notesMasterIdLst>
    <p:notesMasterId r:id="rId4"/>
  </p:notesMasterIdLst>
  <p:sldIdLst>
    <p:sldId id="261" r:id="rId2"/>
    <p:sldId id="260" r:id="rId3"/>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06" userDrawn="1">
          <p15:clr>
            <a:srgbClr val="A4A3A4"/>
          </p15:clr>
        </p15:guide>
        <p15:guide id="2" pos="23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p:restoredTop sz="94626"/>
  </p:normalViewPr>
  <p:slideViewPr>
    <p:cSldViewPr snapToGrid="0">
      <p:cViewPr varScale="1">
        <p:scale>
          <a:sx n="70" d="100"/>
          <a:sy n="70" d="100"/>
        </p:scale>
        <p:origin x="3726" y="96"/>
      </p:cViewPr>
      <p:guideLst>
        <p:guide orient="horz" pos="706"/>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F89E7D-7BD7-2140-936A-F37B5FC833D0}" type="datetimeFigureOut">
              <a:rPr lang="fr-FR" smtClean="0"/>
              <a:t>07/04/2026</a:t>
            </a:fld>
            <a:endParaRPr lang="fr-FR"/>
          </a:p>
        </p:txBody>
      </p:sp>
      <p:sp>
        <p:nvSpPr>
          <p:cNvPr id="4" name="Espace réservé de l'image des diapositives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543146-8646-4440-8AE6-AAF59580FB8D}" type="slidenum">
              <a:rPr lang="fr-FR" smtClean="0"/>
              <a:t>‹N°›</a:t>
            </a:fld>
            <a:endParaRPr lang="fr-FR"/>
          </a:p>
        </p:txBody>
      </p:sp>
    </p:spTree>
    <p:extLst>
      <p:ext uri="{BB962C8B-B14F-4D97-AF65-F5344CB8AC3E}">
        <p14:creationId xmlns:p14="http://schemas.microsoft.com/office/powerpoint/2010/main" val="3476110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10543146-8646-4440-8AE6-AAF59580FB8D}" type="slidenum">
              <a:rPr lang="fr-FR" smtClean="0"/>
              <a:t>2</a:t>
            </a:fld>
            <a:endParaRPr lang="fr-FR"/>
          </a:p>
        </p:txBody>
      </p:sp>
    </p:spTree>
    <p:extLst>
      <p:ext uri="{BB962C8B-B14F-4D97-AF65-F5344CB8AC3E}">
        <p14:creationId xmlns:p14="http://schemas.microsoft.com/office/powerpoint/2010/main" val="33718341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64586" y="468000"/>
            <a:ext cx="5929058" cy="499917"/>
          </a:xfrm>
        </p:spPr>
        <p:txBody>
          <a:bodyPr/>
          <a:lstStyle>
            <a:lvl1pPr>
              <a:defRPr>
                <a:solidFill>
                  <a:schemeClr val="accent1"/>
                </a:solidFill>
                <a:latin typeface="Arial" panose="020B0604020202020204" pitchFamily="34" charset="0"/>
                <a:cs typeface="Arial" panose="020B0604020202020204" pitchFamily="34" charset="0"/>
              </a:defRPr>
            </a:lvl1pPr>
          </a:lstStyle>
          <a:p>
            <a:r>
              <a:rPr lang="fr-FR" dirty="0"/>
              <a:t>MÉMO</a:t>
            </a:r>
            <a:endParaRPr lang="en-US" dirty="0"/>
          </a:p>
        </p:txBody>
      </p:sp>
      <p:sp>
        <p:nvSpPr>
          <p:cNvPr id="3" name="Content Placeholder 2"/>
          <p:cNvSpPr>
            <a:spLocks noGrp="1"/>
          </p:cNvSpPr>
          <p:nvPr>
            <p:ph idx="1"/>
          </p:nvPr>
        </p:nvSpPr>
        <p:spPr>
          <a:xfrm>
            <a:off x="756619" y="2627705"/>
            <a:ext cx="6046437" cy="1787956"/>
          </a:xfrm>
          <a:prstGeom prst="rect">
            <a:avLst/>
          </a:prstGeom>
        </p:spPr>
        <p:txBody>
          <a:bodyPr lIns="0" tIns="0" rIns="0" bIns="0">
            <a:noAutofit/>
          </a:bodyPr>
          <a:lstStyle>
            <a:lvl1pPr>
              <a:buFontTx/>
              <a:buNone/>
              <a:defRPr sz="2400" b="0" i="0">
                <a:solidFill>
                  <a:schemeClr val="accent1"/>
                </a:solidFill>
                <a:latin typeface="Arial" panose="020B0604020202020204" pitchFamily="34" charset="0"/>
                <a:cs typeface="Arial" panose="020B0604020202020204" pitchFamily="34" charset="0"/>
              </a:defRPr>
            </a:lvl1pPr>
            <a:lvl2pPr marL="151200" indent="-152984" algn="ctr">
              <a:lnSpc>
                <a:spcPts val="1320"/>
              </a:lnSpc>
              <a:spcBef>
                <a:spcPts val="0"/>
              </a:spcBef>
              <a:buClr>
                <a:schemeClr val="accent2"/>
              </a:buClr>
              <a:buFontTx/>
              <a:buNone/>
              <a:defRPr sz="1100" b="1" i="0">
                <a:solidFill>
                  <a:schemeClr val="accent1"/>
                </a:solidFill>
                <a:latin typeface="Arial" panose="020B0604020202020204" pitchFamily="34" charset="0"/>
                <a:cs typeface="Arial" panose="020B0604020202020204" pitchFamily="34" charset="0"/>
              </a:defRPr>
            </a:lvl2pPr>
            <a:lvl3pPr marL="288000" indent="-97200">
              <a:lnSpc>
                <a:spcPts val="1320"/>
              </a:lnSpc>
              <a:spcBef>
                <a:spcPts val="0"/>
              </a:spcBef>
              <a:buFont typeface="Arial" panose="020B0604020202020204" pitchFamily="34" charset="0"/>
              <a:buChar char="•"/>
              <a:defRPr sz="1100" b="0" i="0">
                <a:latin typeface="Arial" panose="020B0604020202020204" pitchFamily="34" charset="0"/>
                <a:cs typeface="Arial" panose="020B0604020202020204" pitchFamily="34" charset="0"/>
              </a:defRPr>
            </a:lvl3pPr>
            <a:lvl4pPr marL="180000">
              <a:lnSpc>
                <a:spcPts val="1320"/>
              </a:lnSpc>
              <a:spcBef>
                <a:spcPts val="0"/>
              </a:spcBef>
              <a:buFontTx/>
              <a:buNone/>
              <a:defRPr sz="1100" b="0" i="0">
                <a:latin typeface="Arial" panose="020B0604020202020204" pitchFamily="34" charset="0"/>
                <a:cs typeface="Arial" panose="020B0604020202020204" pitchFamily="34" charset="0"/>
              </a:defRPr>
            </a:lvl4pPr>
            <a:lvl5pPr>
              <a:buFontTx/>
              <a:buNone/>
              <a:defRPr sz="1100">
                <a:latin typeface="Azo Sans" panose="020B0603030503020204" pitchFamily="34" charset="77"/>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Date Placeholder 3"/>
          <p:cNvSpPr>
            <a:spLocks noGrp="1"/>
          </p:cNvSpPr>
          <p:nvPr>
            <p:ph type="dt" sz="half" idx="10"/>
          </p:nvPr>
        </p:nvSpPr>
        <p:spPr/>
        <p:txBody>
          <a:bodyPr/>
          <a:lstStyle>
            <a:lvl1pPr>
              <a:defRPr>
                <a:solidFill>
                  <a:schemeClr val="accent1"/>
                </a:solidFill>
                <a:latin typeface="Arial" panose="020B0604020202020204" pitchFamily="34" charset="0"/>
                <a:cs typeface="Arial" panose="020B0604020202020204" pitchFamily="34" charset="0"/>
              </a:defRPr>
            </a:lvl1pPr>
          </a:lstStyle>
          <a:p>
            <a:r>
              <a:rPr lang="fr-FR" dirty="0"/>
              <a:t>Version 2.2 / Mois année </a:t>
            </a:r>
            <a:endParaRPr lang="en-US" dirty="0"/>
          </a:p>
        </p:txBody>
      </p:sp>
      <p:sp>
        <p:nvSpPr>
          <p:cNvPr id="5" name="Footer Placeholder 4"/>
          <p:cNvSpPr>
            <a:spLocks noGrp="1"/>
          </p:cNvSpPr>
          <p:nvPr>
            <p:ph type="ftr" sz="quarter" idx="11"/>
          </p:nvPr>
        </p:nvSpPr>
        <p:spPr>
          <a:xfrm>
            <a:off x="665603" y="9979818"/>
            <a:ext cx="2077597" cy="409702"/>
          </a:xfrm>
          <a:prstGeom prst="rect">
            <a:avLst/>
          </a:prstGeom>
        </p:spPr>
        <p:txBody>
          <a:bodyPr/>
          <a:lstStyle>
            <a:lvl1pPr>
              <a:defRPr b="1" i="0">
                <a:latin typeface="Arial" panose="020B0604020202020204" pitchFamily="34" charset="0"/>
                <a:cs typeface="Arial" panose="020B0604020202020204" pitchFamily="34" charset="0"/>
              </a:defRPr>
            </a:lvl1pPr>
          </a:lstStyle>
          <a:p>
            <a:endParaRPr lang="en-US" b="1"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‹N°›</a:t>
            </a:fld>
            <a:r>
              <a:rPr lang="en-US" dirty="0"/>
              <a:t>/3</a:t>
            </a:r>
            <a:endParaRPr lang="en-US" dirty="0">
              <a:latin typeface="Arial" panose="020B0604020202020204" pitchFamily="34" charset="0"/>
              <a:cs typeface="Arial" panose="020B0604020202020204" pitchFamily="34" charset="0"/>
            </a:endParaRPr>
          </a:p>
        </p:txBody>
      </p:sp>
      <p:sp>
        <p:nvSpPr>
          <p:cNvPr id="8" name="Espace réservé du texte 7">
            <a:extLst>
              <a:ext uri="{FF2B5EF4-FFF2-40B4-BE49-F238E27FC236}">
                <a16:creationId xmlns:a16="http://schemas.microsoft.com/office/drawing/2014/main" id="{7FB36146-7DD3-D62B-56A5-D59463281CD5}"/>
              </a:ext>
            </a:extLst>
          </p:cNvPr>
          <p:cNvSpPr>
            <a:spLocks noGrp="1"/>
          </p:cNvSpPr>
          <p:nvPr>
            <p:ph type="body" sz="quarter" idx="13" hasCustomPrompt="1"/>
          </p:nvPr>
        </p:nvSpPr>
        <p:spPr>
          <a:xfrm>
            <a:off x="365126" y="938026"/>
            <a:ext cx="4878388" cy="720000"/>
          </a:xfrm>
          <a:prstGeom prst="rect">
            <a:avLst/>
          </a:prstGeom>
          <a:ln w="3175">
            <a:solidFill>
              <a:schemeClr val="accent2"/>
            </a:solidFill>
          </a:ln>
        </p:spPr>
        <p:txBody>
          <a:bodyPr lIns="72000" tIns="0" rIns="0" bIns="0" anchor="ctr">
            <a:noAutofit/>
          </a:bodyPr>
          <a:lstStyle>
            <a:lvl1pPr>
              <a:buFontTx/>
              <a:buNone/>
              <a:defRPr sz="1600" b="0">
                <a:solidFill>
                  <a:schemeClr val="accent1"/>
                </a:solidFill>
                <a:latin typeface="Arial" panose="020B0604020202020204" pitchFamily="34" charset="0"/>
                <a:cs typeface="Arial" panose="020B0604020202020204" pitchFamily="34" charset="0"/>
              </a:defRPr>
            </a:lvl1pPr>
            <a:lvl2pPr>
              <a:buFontTx/>
              <a:buNone/>
              <a:defRPr>
                <a:latin typeface="Azo Sans" panose="020B0603030503020204" pitchFamily="34" charset="77"/>
              </a:defRPr>
            </a:lvl2pPr>
            <a:lvl3pPr>
              <a:buFontTx/>
              <a:buNone/>
              <a:defRPr>
                <a:latin typeface="Azo Sans" panose="020B0603030503020204" pitchFamily="34" charset="77"/>
              </a:defRPr>
            </a:lvl3pPr>
            <a:lvl4pPr>
              <a:buFontTx/>
              <a:buNone/>
              <a:defRPr>
                <a:latin typeface="Azo Sans" panose="020B0603030503020204" pitchFamily="34" charset="77"/>
              </a:defRPr>
            </a:lvl4pPr>
            <a:lvl5pPr>
              <a:buFontTx/>
              <a:buNone/>
              <a:defRPr>
                <a:latin typeface="Azo Sans" panose="020B0603030503020204" pitchFamily="34" charset="77"/>
              </a:defRPr>
            </a:lvl5pPr>
          </a:lstStyle>
          <a:p>
            <a:pPr lvl="0"/>
            <a:r>
              <a:rPr lang="fr-FR" dirty="0"/>
              <a:t>C09. Le Double contrôle, en pratique :</a:t>
            </a:r>
          </a:p>
        </p:txBody>
      </p:sp>
      <p:sp>
        <p:nvSpPr>
          <p:cNvPr id="10" name="Espace réservé du texte 9">
            <a:extLst>
              <a:ext uri="{FF2B5EF4-FFF2-40B4-BE49-F238E27FC236}">
                <a16:creationId xmlns:a16="http://schemas.microsoft.com/office/drawing/2014/main" id="{0148CBA0-6226-CE1E-2226-4E116497AEE6}"/>
              </a:ext>
            </a:extLst>
          </p:cNvPr>
          <p:cNvSpPr>
            <a:spLocks noGrp="1"/>
          </p:cNvSpPr>
          <p:nvPr>
            <p:ph type="body" sz="quarter" idx="14" hasCustomPrompt="1"/>
          </p:nvPr>
        </p:nvSpPr>
        <p:spPr>
          <a:xfrm>
            <a:off x="5243513" y="938026"/>
            <a:ext cx="1980000" cy="720000"/>
          </a:xfrm>
          <a:prstGeom prst="rect">
            <a:avLst/>
          </a:prstGeom>
          <a:ln w="3175">
            <a:solidFill>
              <a:schemeClr val="accent2"/>
            </a:solidFill>
          </a:ln>
        </p:spPr>
        <p:txBody>
          <a:bodyPr tIns="72000" rIns="0" bIns="0">
            <a:noAutofit/>
          </a:bodyPr>
          <a:lstStyle>
            <a:lvl1pPr>
              <a:buFontTx/>
              <a:buNone/>
              <a:defRPr sz="700">
                <a:solidFill>
                  <a:schemeClr val="accent1"/>
                </a:solidFill>
                <a:latin typeface="Arial" panose="020B0604020202020204" pitchFamily="34" charset="0"/>
                <a:cs typeface="Arial" panose="020B0604020202020204" pitchFamily="34" charset="0"/>
              </a:defRPr>
            </a:lvl1pPr>
            <a:lvl2pPr>
              <a:buFontTx/>
              <a:buNone/>
              <a:defRPr sz="800">
                <a:solidFill>
                  <a:schemeClr val="accent2"/>
                </a:solidFill>
                <a:latin typeface="Azo Sans" panose="020B0603030503020204" pitchFamily="34" charset="77"/>
              </a:defRPr>
            </a:lvl2pPr>
            <a:lvl3pPr>
              <a:buFontTx/>
              <a:buNone/>
              <a:defRPr sz="800">
                <a:solidFill>
                  <a:schemeClr val="accent2"/>
                </a:solidFill>
                <a:latin typeface="Azo Sans" panose="020B0603030503020204" pitchFamily="34" charset="77"/>
              </a:defRPr>
            </a:lvl3pPr>
            <a:lvl4pPr>
              <a:buFontTx/>
              <a:buNone/>
              <a:defRPr sz="800">
                <a:solidFill>
                  <a:schemeClr val="accent2"/>
                </a:solidFill>
                <a:latin typeface="Azo Sans" panose="020B0603030503020204" pitchFamily="34" charset="77"/>
              </a:defRPr>
            </a:lvl4pPr>
            <a:lvl5pPr>
              <a:buFontTx/>
              <a:buNone/>
              <a:defRPr sz="800">
                <a:solidFill>
                  <a:schemeClr val="accent2"/>
                </a:solidFill>
                <a:latin typeface="Azo Sans" panose="020B0603030503020204" pitchFamily="34" charset="77"/>
              </a:defRPr>
            </a:lvl5pPr>
          </a:lstStyle>
          <a:p>
            <a:pPr lvl="0"/>
            <a:r>
              <a:rPr lang="fr-FR" dirty="0"/>
              <a:t>Pharmacie :</a:t>
            </a:r>
          </a:p>
        </p:txBody>
      </p:sp>
      <p:sp>
        <p:nvSpPr>
          <p:cNvPr id="11" name="Espace réservé du texte 9">
            <a:extLst>
              <a:ext uri="{FF2B5EF4-FFF2-40B4-BE49-F238E27FC236}">
                <a16:creationId xmlns:a16="http://schemas.microsoft.com/office/drawing/2014/main" id="{AC9BA212-F7B9-DE76-EF9B-39E211483347}"/>
              </a:ext>
            </a:extLst>
          </p:cNvPr>
          <p:cNvSpPr>
            <a:spLocks noGrp="1"/>
          </p:cNvSpPr>
          <p:nvPr>
            <p:ph type="body" sz="quarter" idx="15" hasCustomPrompt="1"/>
          </p:nvPr>
        </p:nvSpPr>
        <p:spPr>
          <a:xfrm>
            <a:off x="5243513" y="1675672"/>
            <a:ext cx="1980000" cy="188847"/>
          </a:xfrm>
          <a:prstGeom prst="rect">
            <a:avLst/>
          </a:prstGeom>
          <a:ln w="3175">
            <a:noFill/>
          </a:ln>
        </p:spPr>
        <p:txBody>
          <a:bodyPr tIns="36000" rIns="0" bIns="0">
            <a:noAutofit/>
          </a:bodyPr>
          <a:lstStyle>
            <a:lvl1pPr>
              <a:buFontTx/>
              <a:buNone/>
              <a:defRPr sz="700" i="1">
                <a:solidFill>
                  <a:schemeClr val="accent1"/>
                </a:solidFill>
                <a:latin typeface="Arial" panose="020B0604020202020204" pitchFamily="34" charset="0"/>
                <a:cs typeface="Arial" panose="020B0604020202020204" pitchFamily="34" charset="0"/>
              </a:defRPr>
            </a:lvl1pPr>
            <a:lvl2pPr>
              <a:buFontTx/>
              <a:buNone/>
              <a:defRPr sz="800">
                <a:solidFill>
                  <a:schemeClr val="accent2"/>
                </a:solidFill>
                <a:latin typeface="Azo Sans" panose="020B0603030503020204" pitchFamily="34" charset="77"/>
              </a:defRPr>
            </a:lvl2pPr>
            <a:lvl3pPr>
              <a:buFontTx/>
              <a:buNone/>
              <a:defRPr sz="800">
                <a:solidFill>
                  <a:schemeClr val="accent2"/>
                </a:solidFill>
                <a:latin typeface="Azo Sans" panose="020B0603030503020204" pitchFamily="34" charset="77"/>
              </a:defRPr>
            </a:lvl3pPr>
            <a:lvl4pPr>
              <a:buFontTx/>
              <a:buNone/>
              <a:defRPr sz="800">
                <a:solidFill>
                  <a:schemeClr val="accent2"/>
                </a:solidFill>
                <a:latin typeface="Azo Sans" panose="020B0603030503020204" pitchFamily="34" charset="77"/>
              </a:defRPr>
            </a:lvl4pPr>
            <a:lvl5pPr>
              <a:buFontTx/>
              <a:buNone/>
              <a:defRPr sz="800">
                <a:solidFill>
                  <a:schemeClr val="accent2"/>
                </a:solidFill>
                <a:latin typeface="Azo Sans" panose="020B0603030503020204" pitchFamily="34" charset="77"/>
              </a:defRPr>
            </a:lvl5pPr>
          </a:lstStyle>
          <a:p>
            <a:pPr lvl="0"/>
            <a:r>
              <a:rPr lang="fr-FR" dirty="0"/>
              <a:t>Personnaliser l’en-tête</a:t>
            </a:r>
          </a:p>
        </p:txBody>
      </p:sp>
      <p:sp>
        <p:nvSpPr>
          <p:cNvPr id="12" name="Footer Placeholder 4">
            <a:extLst>
              <a:ext uri="{FF2B5EF4-FFF2-40B4-BE49-F238E27FC236}">
                <a16:creationId xmlns:a16="http://schemas.microsoft.com/office/drawing/2014/main" id="{14855720-B7EE-7E2C-4646-76E2F9F892AF}"/>
              </a:ext>
            </a:extLst>
          </p:cNvPr>
          <p:cNvSpPr txBox="1">
            <a:spLocks/>
          </p:cNvSpPr>
          <p:nvPr userDrawn="1"/>
        </p:nvSpPr>
        <p:spPr>
          <a:xfrm>
            <a:off x="3005042" y="9979818"/>
            <a:ext cx="2131036"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325809183"/>
      </p:ext>
    </p:extLst>
  </p:cSld>
  <p:clrMapOvr>
    <a:masterClrMapping/>
  </p:clrMapOvr>
  <p:extLst>
    <p:ext uri="{DCECCB84-F9BA-43D5-87BE-67443E8EF086}">
      <p15:sldGuideLst xmlns:p15="http://schemas.microsoft.com/office/powerpoint/2012/main">
        <p15:guide id="1" orient="horz" pos="555" userDrawn="1">
          <p15:clr>
            <a:srgbClr val="FBAE40"/>
          </p15:clr>
        </p15:guide>
        <p15:guide id="2" pos="238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4586" y="468000"/>
            <a:ext cx="3091850" cy="499917"/>
          </a:xfrm>
          <a:prstGeom prst="rect">
            <a:avLst/>
          </a:prstGeom>
        </p:spPr>
        <p:txBody>
          <a:bodyPr vert="horz" lIns="0" tIns="0" rIns="0" bIns="0" rtlCol="0" anchor="ctr">
            <a:noAutofit/>
          </a:bodyPr>
          <a:lstStyle/>
          <a:p>
            <a:r>
              <a:rPr lang="fr-FR" dirty="0"/>
              <a:t>MÉMO</a:t>
            </a:r>
            <a:endParaRPr lang="en-US" dirty="0"/>
          </a:p>
        </p:txBody>
      </p:sp>
      <p:sp>
        <p:nvSpPr>
          <p:cNvPr id="4" name="Date Placeholder 3"/>
          <p:cNvSpPr>
            <a:spLocks noGrp="1"/>
          </p:cNvSpPr>
          <p:nvPr>
            <p:ph type="dt" sz="half" idx="2"/>
          </p:nvPr>
        </p:nvSpPr>
        <p:spPr>
          <a:xfrm>
            <a:off x="662824" y="10401255"/>
            <a:ext cx="1700927" cy="161841"/>
          </a:xfrm>
          <a:prstGeom prst="rect">
            <a:avLst/>
          </a:prstGeom>
        </p:spPr>
        <p:txBody>
          <a:bodyPr vert="horz" lIns="0" tIns="36000" rIns="0" bIns="0" rtlCol="0" anchor="t"/>
          <a:lstStyle>
            <a:lvl1pPr algn="l">
              <a:defRPr sz="700">
                <a:solidFill>
                  <a:schemeClr val="accent1"/>
                </a:solidFill>
                <a:latin typeface="Arial" panose="020B0604020202020204" pitchFamily="34" charset="0"/>
                <a:cs typeface="Arial" panose="020B0604020202020204" pitchFamily="34" charset="0"/>
              </a:defRPr>
            </a:lvl1pPr>
          </a:lstStyle>
          <a:p>
            <a:r>
              <a:rPr lang="fr-FR"/>
              <a:t>Version 2.2 / Mois année </a:t>
            </a:r>
            <a:endParaRPr lang="en-US" dirty="0"/>
          </a:p>
        </p:txBody>
      </p:sp>
      <p:sp>
        <p:nvSpPr>
          <p:cNvPr id="5" name="Footer Placeholder 4"/>
          <p:cNvSpPr>
            <a:spLocks noGrp="1"/>
          </p:cNvSpPr>
          <p:nvPr>
            <p:ph type="ftr" sz="quarter" idx="3"/>
          </p:nvPr>
        </p:nvSpPr>
        <p:spPr>
          <a:xfrm>
            <a:off x="665603" y="9979818"/>
            <a:ext cx="2131036" cy="409702"/>
          </a:xfrm>
          <a:prstGeom prst="rect">
            <a:avLst/>
          </a:prstGeom>
        </p:spPr>
        <p:txBody>
          <a:bodyPr vert="horz" lIns="0" tIns="46800" rIns="0" bIns="0" rtlCol="0" anchor="t"/>
          <a:lstStyle>
            <a:lvl1pPr algn="l">
              <a:defRPr sz="700" b="1" i="0">
                <a:solidFill>
                  <a:schemeClr val="tx1"/>
                </a:solidFill>
                <a:latin typeface="Arial" panose="020B0604020202020204" pitchFamily="34" charset="0"/>
                <a:cs typeface="Arial" panose="020B0604020202020204" pitchFamily="34" charset="0"/>
              </a:defRPr>
            </a:lvl1pPr>
          </a:lstStyle>
          <a:p>
            <a:endParaRPr lang="en-US" b="1"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4"/>
          </p:nvPr>
        </p:nvSpPr>
        <p:spPr>
          <a:xfrm>
            <a:off x="6626431" y="10395457"/>
            <a:ext cx="587829" cy="177501"/>
          </a:xfrm>
          <a:prstGeom prst="rect">
            <a:avLst/>
          </a:prstGeom>
        </p:spPr>
        <p:txBody>
          <a:bodyPr vert="horz" lIns="0" tIns="36000" rIns="0" bIns="0" rtlCol="0" anchor="t"/>
          <a:lstStyle>
            <a:lvl1pPr algn="r">
              <a:defRPr sz="700" b="1" i="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‹N°›</a:t>
            </a:fld>
            <a:r>
              <a:rPr lang="en-US" dirty="0"/>
              <a:t>/3</a:t>
            </a:r>
            <a:endParaRPr lang="en-US" dirty="0">
              <a:latin typeface="Arial" panose="020B0604020202020204" pitchFamily="34" charset="0"/>
              <a:cs typeface="Arial" panose="020B0604020202020204" pitchFamily="34" charset="0"/>
            </a:endParaRPr>
          </a:p>
        </p:txBody>
      </p:sp>
      <p:pic>
        <p:nvPicPr>
          <p:cNvPr id="10" name="Image 9">
            <a:extLst>
              <a:ext uri="{FF2B5EF4-FFF2-40B4-BE49-F238E27FC236}">
                <a16:creationId xmlns:a16="http://schemas.microsoft.com/office/drawing/2014/main" id="{0A061ADE-C662-5848-4D24-73ABEE516F00}"/>
              </a:ext>
            </a:extLst>
          </p:cNvPr>
          <p:cNvPicPr>
            <a:picLocks noChangeAspect="1"/>
          </p:cNvPicPr>
          <p:nvPr userDrawn="1"/>
        </p:nvPicPr>
        <p:blipFill>
          <a:blip r:embed="rId3"/>
          <a:stretch>
            <a:fillRect/>
          </a:stretch>
        </p:blipFill>
        <p:spPr>
          <a:xfrm>
            <a:off x="6189483" y="421810"/>
            <a:ext cx="1066800" cy="457200"/>
          </a:xfrm>
          <a:prstGeom prst="rect">
            <a:avLst/>
          </a:prstGeom>
        </p:spPr>
      </p:pic>
      <p:cxnSp>
        <p:nvCxnSpPr>
          <p:cNvPr id="12" name="Connecteur droit 11">
            <a:extLst>
              <a:ext uri="{FF2B5EF4-FFF2-40B4-BE49-F238E27FC236}">
                <a16:creationId xmlns:a16="http://schemas.microsoft.com/office/drawing/2014/main" id="{A6D05801-FC9C-BDA2-75CB-72ADB9C6AA5A}"/>
              </a:ext>
            </a:extLst>
          </p:cNvPr>
          <p:cNvCxnSpPr>
            <a:cxnSpLocks/>
          </p:cNvCxnSpPr>
          <p:nvPr userDrawn="1"/>
        </p:nvCxnSpPr>
        <p:spPr>
          <a:xfrm>
            <a:off x="650948" y="9979821"/>
            <a:ext cx="6563312" cy="0"/>
          </a:xfrm>
          <a:prstGeom prst="line">
            <a:avLst/>
          </a:prstGeom>
          <a:ln w="6350">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21" name="Connecteur droit 20">
            <a:extLst>
              <a:ext uri="{FF2B5EF4-FFF2-40B4-BE49-F238E27FC236}">
                <a16:creationId xmlns:a16="http://schemas.microsoft.com/office/drawing/2014/main" id="{6E0DDFF9-EDA2-C9E9-CFDD-E556AFD2A828}"/>
              </a:ext>
            </a:extLst>
          </p:cNvPr>
          <p:cNvCxnSpPr>
            <a:cxnSpLocks/>
          </p:cNvCxnSpPr>
          <p:nvPr userDrawn="1"/>
        </p:nvCxnSpPr>
        <p:spPr>
          <a:xfrm>
            <a:off x="650948" y="10389519"/>
            <a:ext cx="6563312" cy="0"/>
          </a:xfrm>
          <a:prstGeom prst="line">
            <a:avLst/>
          </a:prstGeom>
          <a:ln w="6350">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23" name="Connecteur droit 22">
            <a:extLst>
              <a:ext uri="{FF2B5EF4-FFF2-40B4-BE49-F238E27FC236}">
                <a16:creationId xmlns:a16="http://schemas.microsoft.com/office/drawing/2014/main" id="{8FBEEB2C-90AF-7E0A-956E-AA06CC259101}"/>
              </a:ext>
            </a:extLst>
          </p:cNvPr>
          <p:cNvCxnSpPr>
            <a:cxnSpLocks/>
          </p:cNvCxnSpPr>
          <p:nvPr userDrawn="1"/>
        </p:nvCxnSpPr>
        <p:spPr>
          <a:xfrm>
            <a:off x="2796639" y="10050383"/>
            <a:ext cx="0" cy="287088"/>
          </a:xfrm>
          <a:prstGeom prst="line">
            <a:avLst/>
          </a:prstGeom>
          <a:ln w="6350">
            <a:solidFill>
              <a:schemeClr val="accent1"/>
            </a:solidFill>
          </a:ln>
        </p:spPr>
        <p:style>
          <a:lnRef idx="2">
            <a:schemeClr val="accent1"/>
          </a:lnRef>
          <a:fillRef idx="0">
            <a:schemeClr val="accent1"/>
          </a:fillRef>
          <a:effectRef idx="1">
            <a:schemeClr val="accent1"/>
          </a:effectRef>
          <a:fontRef idx="minor">
            <a:schemeClr val="tx1"/>
          </a:fontRef>
        </p:style>
      </p:cxnSp>
      <p:sp>
        <p:nvSpPr>
          <p:cNvPr id="27" name="Espace réservé du texte 26">
            <a:extLst>
              <a:ext uri="{FF2B5EF4-FFF2-40B4-BE49-F238E27FC236}">
                <a16:creationId xmlns:a16="http://schemas.microsoft.com/office/drawing/2014/main" id="{593E12C0-24B4-C04C-A10A-F9BFD7F6BC96}"/>
              </a:ext>
            </a:extLst>
          </p:cNvPr>
          <p:cNvSpPr>
            <a:spLocks noGrp="1"/>
          </p:cNvSpPr>
          <p:nvPr>
            <p:ph type="body" idx="1"/>
          </p:nvPr>
        </p:nvSpPr>
        <p:spPr>
          <a:xfrm>
            <a:off x="2811294" y="9983386"/>
            <a:ext cx="2722851" cy="406131"/>
          </a:xfrm>
          <a:prstGeom prst="rect">
            <a:avLst/>
          </a:prstGeom>
        </p:spPr>
        <p:txBody>
          <a:bodyPr vert="horz" lIns="72000" tIns="46800" rIns="0" bIns="0" rtlCol="0">
            <a:noAutofit/>
          </a:bodyPr>
          <a:lstStyle/>
          <a:p>
            <a:pPr lvl="0"/>
            <a:r>
              <a:rPr lang="fr-FR" dirty="0"/>
              <a:t>Cliquez pour modifier les styles du texte du masque</a:t>
            </a:r>
          </a:p>
          <a:p>
            <a:pPr lvl="1"/>
            <a:r>
              <a:rPr lang="fr-FR" dirty="0"/>
              <a:t>Deuxième niveau</a:t>
            </a:r>
          </a:p>
        </p:txBody>
      </p:sp>
    </p:spTree>
    <p:extLst>
      <p:ext uri="{BB962C8B-B14F-4D97-AF65-F5344CB8AC3E}">
        <p14:creationId xmlns:p14="http://schemas.microsoft.com/office/powerpoint/2010/main" val="2102396325"/>
      </p:ext>
    </p:extLst>
  </p:cSld>
  <p:clrMap bg1="lt1" tx1="dk1" bg2="lt2" tx2="dk2" accent1="accent1" accent2="accent2" accent3="accent3" accent4="accent4" accent5="accent5" accent6="accent6" hlink="hlink" folHlink="folHlink"/>
  <p:sldLayoutIdLst>
    <p:sldLayoutId id="2147483665" r:id="rId1"/>
  </p:sldLayoutIdLst>
  <p:hf hdr="0"/>
  <p:txStyles>
    <p:titleStyle>
      <a:lvl1pPr algn="l" defTabSz="755934" rtl="0" eaLnBrk="1" latinLnBrk="0" hangingPunct="1">
        <a:lnSpc>
          <a:spcPct val="90000"/>
        </a:lnSpc>
        <a:spcBef>
          <a:spcPct val="0"/>
        </a:spcBef>
        <a:buNone/>
        <a:defRPr sz="4000" b="1" i="0" kern="1200" cap="all" baseline="0">
          <a:solidFill>
            <a:schemeClr val="accent1"/>
          </a:solidFill>
          <a:latin typeface="Arial" panose="020B0604020202020204" pitchFamily="34" charset="0"/>
          <a:ea typeface="+mj-ea"/>
          <a:cs typeface="Arial" panose="020B0604020202020204" pitchFamily="34" charset="0"/>
        </a:defRPr>
      </a:lvl1pPr>
    </p:titleStyle>
    <p:bodyStyle>
      <a:lvl1pPr marL="0" indent="0" algn="l" defTabSz="755934" rtl="0" eaLnBrk="1" latinLnBrk="0" hangingPunct="1">
        <a:lnSpc>
          <a:spcPct val="90000"/>
        </a:lnSpc>
        <a:spcBef>
          <a:spcPts val="0"/>
        </a:spcBef>
        <a:spcAft>
          <a:spcPts val="300"/>
        </a:spcAft>
        <a:buFontTx/>
        <a:buNone/>
        <a:defRPr sz="700" b="1" kern="1200">
          <a:solidFill>
            <a:schemeClr val="tx1"/>
          </a:solidFill>
          <a:latin typeface="Arial" panose="020B0604020202020204" pitchFamily="34" charset="0"/>
          <a:ea typeface="+mn-ea"/>
          <a:cs typeface="Arial" panose="020B0604020202020204" pitchFamily="34" charset="0"/>
        </a:defRPr>
      </a:lvl1pPr>
      <a:lvl2pPr marL="0" indent="0" algn="l" defTabSz="755934" rtl="0" eaLnBrk="1" latinLnBrk="0" hangingPunct="1">
        <a:lnSpc>
          <a:spcPct val="90000"/>
        </a:lnSpc>
        <a:spcBef>
          <a:spcPts val="0"/>
        </a:spcBef>
        <a:buFontTx/>
        <a:buNone/>
        <a:defRPr sz="700" b="0" i="0" kern="1200">
          <a:solidFill>
            <a:schemeClr val="tx1"/>
          </a:solidFill>
          <a:latin typeface="Arial" panose="020B0604020202020204" pitchFamily="34" charset="0"/>
          <a:ea typeface="+mn-ea"/>
          <a:cs typeface="Arial" panose="020B0604020202020204" pitchFamily="34" charset="0"/>
        </a:defRPr>
      </a:lvl2pPr>
      <a:lvl3pPr marL="755934"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3pPr>
      <a:lvl4pPr marL="1133901"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4pPr>
      <a:lvl5pPr marL="1511869"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555"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lne.fr/fr" TargetMode="External"/><Relationship Id="rId7" Type="http://schemas.openxmlformats.org/officeDocument/2006/relationships/image" Target="NUL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3.sv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2A6561-608E-EFA5-6E3F-28BF3FD6F58C}"/>
              </a:ext>
            </a:extLst>
          </p:cNvPr>
          <p:cNvSpPr>
            <a:spLocks noGrp="1"/>
          </p:cNvSpPr>
          <p:nvPr>
            <p:ph type="title"/>
          </p:nvPr>
        </p:nvSpPr>
        <p:spPr/>
        <p:txBody>
          <a:bodyPr/>
          <a:lstStyle/>
          <a:p>
            <a:r>
              <a:rPr lang="fr-FR" dirty="0"/>
              <a:t>PROCÉDURE</a:t>
            </a:r>
          </a:p>
        </p:txBody>
      </p:sp>
      <p:sp>
        <p:nvSpPr>
          <p:cNvPr id="4" name="Espace réservé du numéro de diapositive 3">
            <a:extLst>
              <a:ext uri="{FF2B5EF4-FFF2-40B4-BE49-F238E27FC236}">
                <a16:creationId xmlns:a16="http://schemas.microsoft.com/office/drawing/2014/main" id="{5C19CDE4-F5E8-F1BB-443D-044C5A04F6C2}"/>
              </a:ext>
            </a:extLst>
          </p:cNvPr>
          <p:cNvSpPr>
            <a:spLocks noGrp="1"/>
          </p:cNvSpPr>
          <p:nvPr>
            <p:ph type="sldNum" sz="quarter" idx="12"/>
          </p:nvPr>
        </p:nvSpPr>
        <p:spPr/>
        <p:txBody>
          <a:bodyPr/>
          <a:lstStyle/>
          <a:p>
            <a:fld id="{48F63A3B-78C7-47BE-AE5E-E10140E04643}" type="slidenum">
              <a:rPr lang="en-US" smtClean="0"/>
              <a:pPr/>
              <a:t>1</a:t>
            </a:fld>
            <a:r>
              <a:rPr lang="en-US" dirty="0"/>
              <a:t>/2</a:t>
            </a:r>
          </a:p>
        </p:txBody>
      </p:sp>
      <p:sp>
        <p:nvSpPr>
          <p:cNvPr id="5" name="Espace réservé du texte 4">
            <a:extLst>
              <a:ext uri="{FF2B5EF4-FFF2-40B4-BE49-F238E27FC236}">
                <a16:creationId xmlns:a16="http://schemas.microsoft.com/office/drawing/2014/main" id="{F476FF2F-64DC-76CB-7A2D-98B44E0F163B}"/>
              </a:ext>
            </a:extLst>
          </p:cNvPr>
          <p:cNvSpPr>
            <a:spLocks noGrp="1"/>
          </p:cNvSpPr>
          <p:nvPr>
            <p:ph type="body" sz="quarter" idx="13"/>
          </p:nvPr>
        </p:nvSpPr>
        <p:spPr>
          <a:ln>
            <a:solidFill>
              <a:schemeClr val="accent1"/>
            </a:solidFill>
          </a:ln>
        </p:spPr>
        <p:txBody>
          <a:bodyPr/>
          <a:lstStyle/>
          <a:p>
            <a:r>
              <a:rPr lang="fr-FR" b="1" dirty="0" smtClean="0"/>
              <a:t>P.05</a:t>
            </a:r>
            <a:r>
              <a:rPr lang="fr-FR" dirty="0" smtClean="0"/>
              <a:t> </a:t>
            </a:r>
            <a:r>
              <a:rPr lang="fr-FR" dirty="0"/>
              <a:t>Gestion de la chaine du froid</a:t>
            </a:r>
          </a:p>
        </p:txBody>
      </p:sp>
      <p:sp>
        <p:nvSpPr>
          <p:cNvPr id="6" name="Espace réservé du texte 5">
            <a:extLst>
              <a:ext uri="{FF2B5EF4-FFF2-40B4-BE49-F238E27FC236}">
                <a16:creationId xmlns:a16="http://schemas.microsoft.com/office/drawing/2014/main" id="{44EBF844-3015-7D8F-607C-C8D2D2B12022}"/>
              </a:ext>
            </a:extLst>
          </p:cNvPr>
          <p:cNvSpPr>
            <a:spLocks noGrp="1"/>
          </p:cNvSpPr>
          <p:nvPr>
            <p:ph type="body" sz="quarter" idx="14"/>
          </p:nvPr>
        </p:nvSpPr>
        <p:spPr>
          <a:ln>
            <a:solidFill>
              <a:schemeClr val="accent1"/>
            </a:solidFill>
          </a:ln>
        </p:spPr>
        <p:txBody>
          <a:bodyPr/>
          <a:lstStyle/>
          <a:p>
            <a:r>
              <a:rPr lang="fr-FR" dirty="0"/>
              <a:t>Pharmacie :</a:t>
            </a:r>
          </a:p>
        </p:txBody>
      </p:sp>
      <p:sp>
        <p:nvSpPr>
          <p:cNvPr id="7" name="Espace réservé du texte 6">
            <a:extLst>
              <a:ext uri="{FF2B5EF4-FFF2-40B4-BE49-F238E27FC236}">
                <a16:creationId xmlns:a16="http://schemas.microsoft.com/office/drawing/2014/main" id="{F602130F-85FB-5806-6A54-BC1EE03F7936}"/>
              </a:ext>
            </a:extLst>
          </p:cNvPr>
          <p:cNvSpPr>
            <a:spLocks noGrp="1"/>
          </p:cNvSpPr>
          <p:nvPr>
            <p:ph type="body" sz="quarter" idx="15"/>
          </p:nvPr>
        </p:nvSpPr>
        <p:spPr/>
        <p:txBody>
          <a:bodyPr/>
          <a:lstStyle/>
          <a:p>
            <a:r>
              <a:rPr lang="fr-FR" b="0" dirty="0"/>
              <a:t>Personnaliser l’en-tête</a:t>
            </a:r>
          </a:p>
        </p:txBody>
      </p:sp>
      <p:sp>
        <p:nvSpPr>
          <p:cNvPr id="29" name="Espace réservé de la date 28">
            <a:extLst>
              <a:ext uri="{FF2B5EF4-FFF2-40B4-BE49-F238E27FC236}">
                <a16:creationId xmlns:a16="http://schemas.microsoft.com/office/drawing/2014/main" id="{1984E629-75CB-E67F-64B3-41EB75180F3E}"/>
              </a:ext>
            </a:extLst>
          </p:cNvPr>
          <p:cNvSpPr>
            <a:spLocks noGrp="1"/>
          </p:cNvSpPr>
          <p:nvPr>
            <p:ph type="dt" sz="half" idx="10"/>
          </p:nvPr>
        </p:nvSpPr>
        <p:spPr/>
        <p:txBody>
          <a:bodyPr/>
          <a:lstStyle/>
          <a:p>
            <a:r>
              <a:rPr lang="fr-FR" dirty="0"/>
              <a:t>Version </a:t>
            </a:r>
            <a:r>
              <a:rPr lang="fr-FR" dirty="0" smtClean="0"/>
              <a:t>2.10 </a:t>
            </a:r>
            <a:r>
              <a:rPr lang="fr-FR" dirty="0">
                <a:solidFill>
                  <a:schemeClr val="tx1"/>
                </a:solidFill>
              </a:rPr>
              <a:t>/ </a:t>
            </a:r>
            <a:r>
              <a:rPr lang="fr-FR" dirty="0" smtClean="0"/>
              <a:t>Avril </a:t>
            </a:r>
            <a:r>
              <a:rPr lang="fr-FR" dirty="0" smtClean="0"/>
              <a:t>2026</a:t>
            </a:r>
            <a:endParaRPr lang="en-US" dirty="0"/>
          </a:p>
        </p:txBody>
      </p:sp>
      <p:sp>
        <p:nvSpPr>
          <p:cNvPr id="30" name="Espace réservé du pied de page 29">
            <a:extLst>
              <a:ext uri="{FF2B5EF4-FFF2-40B4-BE49-F238E27FC236}">
                <a16:creationId xmlns:a16="http://schemas.microsoft.com/office/drawing/2014/main" id="{6D1954D0-F1E8-BC9A-14A1-A49C9365635C}"/>
              </a:ext>
            </a:extLst>
          </p:cNvPr>
          <p:cNvSpPr>
            <a:spLocks noGrp="1"/>
          </p:cNvSpPr>
          <p:nvPr>
            <p:ph type="ftr" sz="quarter" idx="11"/>
          </p:nvPr>
        </p:nvSpPr>
        <p:spPr>
          <a:xfrm>
            <a:off x="665603" y="9979818"/>
            <a:ext cx="2153797" cy="409702"/>
          </a:xfrm>
        </p:spPr>
        <p:txBody>
          <a:bodyPr/>
          <a:lstStyle/>
          <a:p>
            <a:r>
              <a:rPr lang="en-US" dirty="0" smtClean="0"/>
              <a:t>Sous-</a:t>
            </a:r>
            <a:r>
              <a:rPr lang="en-US" dirty="0" err="1" smtClean="0"/>
              <a:t>thèmes</a:t>
            </a:r>
            <a:r>
              <a:rPr lang="en-US" dirty="0" smtClean="0"/>
              <a:t> : </a:t>
            </a:r>
          </a:p>
          <a:p>
            <a:r>
              <a:rPr lang="fr-FR" dirty="0"/>
              <a:t>4.4 </a:t>
            </a:r>
            <a:r>
              <a:rPr lang="fr-FR" b="0" dirty="0"/>
              <a:t>Gestion des locaux, des équipements et des stocks</a:t>
            </a:r>
            <a:endParaRPr lang="en-US" dirty="0"/>
          </a:p>
        </p:txBody>
      </p:sp>
      <p:sp>
        <p:nvSpPr>
          <p:cNvPr id="47" name="Espace réservé du pied de page 29">
            <a:extLst>
              <a:ext uri="{FF2B5EF4-FFF2-40B4-BE49-F238E27FC236}">
                <a16:creationId xmlns:a16="http://schemas.microsoft.com/office/drawing/2014/main" id="{D3434E79-A65F-A99C-4B77-9B29037F4446}"/>
              </a:ext>
            </a:extLst>
          </p:cNvPr>
          <p:cNvSpPr txBox="1">
            <a:spLocks/>
          </p:cNvSpPr>
          <p:nvPr/>
        </p:nvSpPr>
        <p:spPr>
          <a:xfrm>
            <a:off x="2988389" y="9979818"/>
            <a:ext cx="4070930"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a:t>
            </a:r>
            <a:r>
              <a:rPr lang="en-US" dirty="0">
                <a:latin typeface="Arial" panose="020B0604020202020204" pitchFamily="34" charset="0"/>
                <a:cs typeface="Arial" panose="020B0604020202020204" pitchFamily="34" charset="0"/>
              </a:rPr>
              <a:t> : </a:t>
            </a:r>
          </a:p>
          <a:p>
            <a:r>
              <a:rPr lang="en-US" dirty="0" smtClean="0">
                <a:latin typeface="Arial" panose="020B0604020202020204" pitchFamily="34" charset="0"/>
                <a:cs typeface="Arial" panose="020B0604020202020204" pitchFamily="34" charset="0"/>
              </a:rPr>
              <a:t>Principe 38 : </a:t>
            </a:r>
            <a:r>
              <a:rPr lang="en-US" dirty="0" err="1" smtClean="0">
                <a:latin typeface="Arial" panose="020B0604020202020204" pitchFamily="34" charset="0"/>
                <a:cs typeface="Arial" panose="020B0604020202020204" pitchFamily="34" charset="0"/>
              </a:rPr>
              <a:t>Gestion</a:t>
            </a:r>
            <a:r>
              <a:rPr lang="en-US" dirty="0" smtClean="0">
                <a:latin typeface="Arial" panose="020B0604020202020204" pitchFamily="34" charset="0"/>
                <a:cs typeface="Arial" panose="020B0604020202020204" pitchFamily="34" charset="0"/>
              </a:rPr>
              <a:t> de la </a:t>
            </a:r>
            <a:r>
              <a:rPr lang="en-US" dirty="0" err="1" smtClean="0">
                <a:latin typeface="Arial" panose="020B0604020202020204" pitchFamily="34" charset="0"/>
                <a:cs typeface="Arial" panose="020B0604020202020204" pitchFamily="34" charset="0"/>
              </a:rPr>
              <a:t>chaîne</a:t>
            </a:r>
            <a:r>
              <a:rPr lang="en-US" dirty="0" smtClean="0">
                <a:latin typeface="Arial" panose="020B0604020202020204" pitchFamily="34" charset="0"/>
                <a:cs typeface="Arial" panose="020B0604020202020204" pitchFamily="34" charset="0"/>
              </a:rPr>
              <a:t> du </a:t>
            </a:r>
            <a:r>
              <a:rPr lang="en-US" dirty="0" err="1" smtClean="0">
                <a:latin typeface="Arial" panose="020B0604020202020204" pitchFamily="34" charset="0"/>
                <a:cs typeface="Arial" panose="020B0604020202020204" pitchFamily="34" charset="0"/>
              </a:rPr>
              <a:t>froid</a:t>
            </a:r>
            <a:endParaRPr lang="en-US" dirty="0">
              <a:latin typeface="Arial" panose="020B0604020202020204" pitchFamily="34" charset="0"/>
              <a:cs typeface="Arial" panose="020B0604020202020204" pitchFamily="34" charset="0"/>
            </a:endParaRPr>
          </a:p>
        </p:txBody>
      </p:sp>
      <p:pic>
        <p:nvPicPr>
          <p:cNvPr id="3" name="Graphique 2">
            <a:extLst>
              <a:ext uri="{FF2B5EF4-FFF2-40B4-BE49-F238E27FC236}">
                <a16:creationId xmlns:a16="http://schemas.microsoft.com/office/drawing/2014/main" id="{AB8826DE-65CF-2DB5-786E-C280C23C5EB3}"/>
              </a:ext>
            </a:extLst>
          </p:cNvPr>
          <p:cNvPicPr>
            <a:picLocks noChangeAspect="1"/>
          </p:cNvPicPr>
          <p:nvPr/>
        </p:nvPicPr>
        <p:blipFill>
          <a:blip r:embed="rId2">
            <a:extLst>
              <a:ext uri="{96DAC541-7B7A-43D3-8B79-37D633B846F1}">
                <asvg:svgBlip xmlns="" xmlns:asvg="http://schemas.microsoft.com/office/drawing/2016/SVG/main" r:embed="rId3"/>
              </a:ext>
            </a:extLst>
          </a:blip>
          <a:srcRect/>
          <a:stretch/>
        </p:blipFill>
        <p:spPr>
          <a:xfrm>
            <a:off x="182989" y="10016236"/>
            <a:ext cx="312290" cy="431258"/>
          </a:xfrm>
          <a:prstGeom prst="rect">
            <a:avLst/>
          </a:prstGeom>
        </p:spPr>
      </p:pic>
      <p:sp>
        <p:nvSpPr>
          <p:cNvPr id="55" name="ZoneTexte 54">
            <a:extLst>
              <a:ext uri="{FF2B5EF4-FFF2-40B4-BE49-F238E27FC236}">
                <a16:creationId xmlns:a16="http://schemas.microsoft.com/office/drawing/2014/main" id="{CDC9D813-6FC0-C6DB-6D60-5713EA4D726A}"/>
              </a:ext>
            </a:extLst>
          </p:cNvPr>
          <p:cNvSpPr txBox="1"/>
          <p:nvPr/>
        </p:nvSpPr>
        <p:spPr>
          <a:xfrm>
            <a:off x="373839" y="1920503"/>
            <a:ext cx="6849674" cy="1188072"/>
          </a:xfrm>
          <a:prstGeom prst="rect">
            <a:avLst/>
          </a:prstGeom>
          <a:noFill/>
          <a:ln>
            <a:solidFill>
              <a:schemeClr val="accent1"/>
            </a:solidFill>
          </a:ln>
        </p:spPr>
        <p:txBody>
          <a:bodyPr wrap="square" lIns="0" tIns="0" rIns="0" bIns="0" anchor="ctr">
            <a:noAutofit/>
          </a:bodyPr>
          <a:lstStyle/>
          <a:p>
            <a:pPr lvl="0" algn="ctr">
              <a:spcAft>
                <a:spcPts val="200"/>
              </a:spcAft>
            </a:pPr>
            <a:r>
              <a:rPr lang="fr-FR" sz="1100" b="1" dirty="0" smtClean="0">
                <a:solidFill>
                  <a:schemeClr val="accent1"/>
                </a:solidFill>
                <a:latin typeface="Helvetica Light" pitchFamily="34" charset="0"/>
              </a:rPr>
              <a:t>Réception </a:t>
            </a:r>
            <a:r>
              <a:rPr lang="fr-FR" sz="1100" b="1" dirty="0">
                <a:solidFill>
                  <a:schemeClr val="accent1"/>
                </a:solidFill>
                <a:latin typeface="Helvetica Light" pitchFamily="34" charset="0"/>
              </a:rPr>
              <a:t>&amp; contrôle d’un produit de la chaîne du froid</a:t>
            </a:r>
          </a:p>
          <a:p>
            <a:pPr>
              <a:spcAft>
                <a:spcPts val="200"/>
              </a:spcAft>
            </a:pPr>
            <a:r>
              <a:rPr lang="fr-FR" sz="1100" dirty="0">
                <a:latin typeface="Helvetica Light" pitchFamily="34" charset="0"/>
              </a:rPr>
              <a:t>Vérifier dès l’arrivée de la commande la température du produit concerné à l’intérieur du contenant </a:t>
            </a:r>
            <a:r>
              <a:rPr lang="fr-FR" sz="1100" dirty="0" smtClean="0">
                <a:latin typeface="Helvetica Light" pitchFamily="34" charset="0"/>
              </a:rPr>
              <a:t>isotherme.</a:t>
            </a:r>
            <a:endParaRPr lang="fr-FR" sz="1100" dirty="0">
              <a:latin typeface="Helvetica Light" pitchFamily="34" charset="0"/>
            </a:endParaRPr>
          </a:p>
          <a:p>
            <a:pPr marL="171450" indent="-171450">
              <a:spcAft>
                <a:spcPts val="200"/>
              </a:spcAft>
              <a:buClr>
                <a:schemeClr val="accent1"/>
              </a:buClr>
              <a:buFont typeface="Arial" panose="020B0604020202020204" pitchFamily="34" charset="0"/>
              <a:buChar char="•"/>
            </a:pPr>
            <a:r>
              <a:rPr lang="fr-FR" sz="1100" dirty="0" smtClean="0">
                <a:latin typeface="Helvetica Light" pitchFamily="34" charset="0"/>
              </a:rPr>
              <a:t>mesurer la température à l’intérieur du contenant à l’aide </a:t>
            </a:r>
            <a:r>
              <a:rPr lang="fr-FR" sz="1100" dirty="0">
                <a:latin typeface="Helvetica Light" pitchFamily="34" charset="0"/>
              </a:rPr>
              <a:t>d’une sonde électronique à laser ou s’assurer que </a:t>
            </a:r>
            <a:r>
              <a:rPr lang="fr-FR" sz="1100" dirty="0" smtClean="0">
                <a:latin typeface="Helvetica Light" pitchFamily="34" charset="0"/>
              </a:rPr>
              <a:t>la sonde à usage unique du transporteur </a:t>
            </a:r>
            <a:r>
              <a:rPr lang="fr-FR" sz="1100" dirty="0">
                <a:latin typeface="Helvetica Light" pitchFamily="34" charset="0"/>
              </a:rPr>
              <a:t>indique une </a:t>
            </a:r>
            <a:r>
              <a:rPr lang="fr-FR" sz="1100" dirty="0" smtClean="0">
                <a:latin typeface="Helvetica Light" pitchFamily="34" charset="0"/>
              </a:rPr>
              <a:t>température conforme </a:t>
            </a:r>
            <a:r>
              <a:rPr lang="fr-FR" sz="1100" dirty="0">
                <a:latin typeface="Helvetica Light" pitchFamily="34" charset="0"/>
              </a:rPr>
              <a:t>aux recommandations de conservation </a:t>
            </a:r>
          </a:p>
          <a:p>
            <a:pPr marL="171450" indent="-171450">
              <a:spcAft>
                <a:spcPts val="200"/>
              </a:spcAft>
              <a:buClr>
                <a:schemeClr val="accent1"/>
              </a:buClr>
              <a:buFont typeface="Arial" panose="020B0604020202020204" pitchFamily="34" charset="0"/>
              <a:buChar char="•"/>
            </a:pPr>
            <a:r>
              <a:rPr lang="fr-FR" sz="1100" dirty="0" smtClean="0">
                <a:latin typeface="Helvetica Light" pitchFamily="34" charset="0"/>
              </a:rPr>
              <a:t>à défaut s’assurer que le pack réfrigérant est gelé.</a:t>
            </a:r>
            <a:endParaRPr lang="fr-FR" sz="1100" dirty="0">
              <a:latin typeface="Helvetica Light" pitchFamily="34" charset="0"/>
            </a:endParaRPr>
          </a:p>
        </p:txBody>
      </p:sp>
      <p:sp>
        <p:nvSpPr>
          <p:cNvPr id="58" name="ZoneTexte 57">
            <a:extLst>
              <a:ext uri="{FF2B5EF4-FFF2-40B4-BE49-F238E27FC236}">
                <a16:creationId xmlns:a16="http://schemas.microsoft.com/office/drawing/2014/main" id="{1800BA03-1B51-30AD-D789-7563AC0C6BED}"/>
              </a:ext>
            </a:extLst>
          </p:cNvPr>
          <p:cNvSpPr txBox="1"/>
          <p:nvPr/>
        </p:nvSpPr>
        <p:spPr>
          <a:xfrm>
            <a:off x="3672520" y="1805526"/>
            <a:ext cx="216000" cy="216000"/>
          </a:xfrm>
          <a:prstGeom prst="ellipse">
            <a:avLst/>
          </a:prstGeom>
          <a:solidFill>
            <a:schemeClr val="bg1"/>
          </a:solidFill>
          <a:ln w="3175">
            <a:solidFill>
              <a:schemeClr val="accent1"/>
            </a:solidFill>
          </a:ln>
        </p:spPr>
        <p:txBody>
          <a:bodyPr wrap="square" lIns="0" tIns="0" rIns="0" bIns="0" rtlCol="0" anchor="ctr">
            <a:noAutofit/>
          </a:bodyPr>
          <a:lstStyle/>
          <a:p>
            <a:pPr algn="ctr"/>
            <a:r>
              <a:rPr lang="fr-FR" sz="900" dirty="0">
                <a:solidFill>
                  <a:schemeClr val="accent1"/>
                </a:solidFill>
                <a:latin typeface="Arial" panose="020B0604020202020204" pitchFamily="34" charset="0"/>
                <a:cs typeface="Arial" panose="020B0604020202020204" pitchFamily="34" charset="0"/>
              </a:rPr>
              <a:t>1</a:t>
            </a:r>
          </a:p>
        </p:txBody>
      </p:sp>
      <p:sp>
        <p:nvSpPr>
          <p:cNvPr id="60" name="ZoneTexte 59">
            <a:extLst>
              <a:ext uri="{FF2B5EF4-FFF2-40B4-BE49-F238E27FC236}">
                <a16:creationId xmlns:a16="http://schemas.microsoft.com/office/drawing/2014/main" id="{8063640D-98DF-1F54-08F1-73F6DC143F16}"/>
              </a:ext>
            </a:extLst>
          </p:cNvPr>
          <p:cNvSpPr txBox="1"/>
          <p:nvPr/>
        </p:nvSpPr>
        <p:spPr>
          <a:xfrm>
            <a:off x="373838" y="3422876"/>
            <a:ext cx="2870681" cy="405243"/>
          </a:xfrm>
          <a:prstGeom prst="rect">
            <a:avLst/>
          </a:prstGeom>
          <a:solidFill>
            <a:schemeClr val="accent1">
              <a:lumMod val="40000"/>
              <a:lumOff val="60000"/>
            </a:schemeClr>
          </a:solidFill>
        </p:spPr>
        <p:txBody>
          <a:bodyPr wrap="square" lIns="0" tIns="0" rIns="0" bIns="0" anchor="ctr">
            <a:noAutofit/>
          </a:bodyPr>
          <a:lstStyle/>
          <a:p>
            <a:pPr algn="ctr"/>
            <a:r>
              <a:rPr lang="fr-FR" sz="1100" b="1" dirty="0">
                <a:latin typeface="Helvetica Light" panose="020B0403020202020204" pitchFamily="34" charset="0"/>
                <a:cs typeface="Calibri" pitchFamily="34" charset="0"/>
              </a:rPr>
              <a:t>Température entre +2°C &amp; +8° C</a:t>
            </a:r>
          </a:p>
        </p:txBody>
      </p:sp>
      <p:sp>
        <p:nvSpPr>
          <p:cNvPr id="62" name="Text Box 122">
            <a:extLst>
              <a:ext uri="{FF2B5EF4-FFF2-40B4-BE49-F238E27FC236}">
                <a16:creationId xmlns:a16="http://schemas.microsoft.com/office/drawing/2014/main" id="{72C0E710-9B60-45F4-8B1F-59E90914A8E8}"/>
              </a:ext>
            </a:extLst>
          </p:cNvPr>
          <p:cNvSpPr txBox="1">
            <a:spLocks noChangeArrowheads="1"/>
          </p:cNvSpPr>
          <p:nvPr/>
        </p:nvSpPr>
        <p:spPr bwMode="auto">
          <a:xfrm>
            <a:off x="4028805" y="3382788"/>
            <a:ext cx="3194708" cy="445332"/>
          </a:xfrm>
          <a:prstGeom prst="roundRect">
            <a:avLst>
              <a:gd name="adj" fmla="val 0"/>
            </a:avLst>
          </a:prstGeom>
          <a:solidFill>
            <a:schemeClr val="accent1">
              <a:lumMod val="20000"/>
              <a:lumOff val="80000"/>
            </a:schemeClr>
          </a:solidFill>
        </p:spPr>
        <p:txBody>
          <a:bodyPr wrap="square" lIns="0" tIns="0" rIns="0" bIns="0" anchor="ctr">
            <a:noAutofit/>
          </a:bodyPr>
          <a:lstStyle>
            <a:defPPr>
              <a:defRPr lang="en-US"/>
            </a:defPPr>
            <a:lvl1pPr algn="ctr">
              <a:buNone/>
              <a:defRPr sz="1100">
                <a:effectLst/>
                <a:latin typeface="Arial" panose="020B0604020202020204" pitchFamily="34" charset="0"/>
                <a:cs typeface="Arial" panose="020B0604020202020204" pitchFamily="34" charset="0"/>
              </a:defRPr>
            </a:lvl1pPr>
          </a:lstStyle>
          <a:p>
            <a:r>
              <a:rPr lang="fr-FR" dirty="0"/>
              <a:t>Retour fournisseur ou Destruction</a:t>
            </a:r>
          </a:p>
          <a:p>
            <a:r>
              <a:rPr lang="fr-FR" dirty="0"/>
              <a:t>Nouvelle commande du produit </a:t>
            </a:r>
          </a:p>
        </p:txBody>
      </p:sp>
      <p:sp>
        <p:nvSpPr>
          <p:cNvPr id="64" name="ZoneTexte 63">
            <a:extLst>
              <a:ext uri="{FF2B5EF4-FFF2-40B4-BE49-F238E27FC236}">
                <a16:creationId xmlns:a16="http://schemas.microsoft.com/office/drawing/2014/main" id="{CDC9D813-6FC0-C6DB-6D60-5713EA4D726A}"/>
              </a:ext>
            </a:extLst>
          </p:cNvPr>
          <p:cNvSpPr txBox="1"/>
          <p:nvPr/>
        </p:nvSpPr>
        <p:spPr>
          <a:xfrm>
            <a:off x="364586" y="4244727"/>
            <a:ext cx="3654965" cy="779444"/>
          </a:xfrm>
          <a:prstGeom prst="rect">
            <a:avLst/>
          </a:prstGeom>
          <a:noFill/>
          <a:ln>
            <a:solidFill>
              <a:schemeClr val="accent1"/>
            </a:solidFill>
          </a:ln>
        </p:spPr>
        <p:txBody>
          <a:bodyPr wrap="square" lIns="0" tIns="0" rIns="0" bIns="0" anchor="ctr">
            <a:noAutofit/>
          </a:bodyPr>
          <a:lstStyle/>
          <a:p>
            <a:pPr lvl="0" algn="ctr">
              <a:spcAft>
                <a:spcPts val="200"/>
              </a:spcAft>
            </a:pPr>
            <a:r>
              <a:rPr lang="fr-FR" sz="1100" b="1" dirty="0">
                <a:solidFill>
                  <a:schemeClr val="accent1"/>
                </a:solidFill>
                <a:latin typeface="Helvetica Light" pitchFamily="34" charset="0"/>
              </a:rPr>
              <a:t>Déballage Prioritaire </a:t>
            </a:r>
            <a:r>
              <a:rPr lang="fr-FR" sz="1100" b="1" dirty="0" smtClean="0">
                <a:solidFill>
                  <a:schemeClr val="accent1"/>
                </a:solidFill>
                <a:latin typeface="Helvetica Light" pitchFamily="34" charset="0"/>
              </a:rPr>
              <a:t>du </a:t>
            </a:r>
            <a:r>
              <a:rPr lang="fr-FR" sz="1100" b="1" dirty="0">
                <a:solidFill>
                  <a:schemeClr val="accent1"/>
                </a:solidFill>
                <a:latin typeface="Helvetica Light" pitchFamily="34" charset="0"/>
              </a:rPr>
              <a:t>froid</a:t>
            </a:r>
          </a:p>
          <a:p>
            <a:pPr algn="just"/>
            <a:r>
              <a:rPr lang="fr-FR" sz="1100" dirty="0" smtClean="0">
                <a:latin typeface="Helvetica Light" pitchFamily="34" charset="0"/>
              </a:rPr>
              <a:t>Les </a:t>
            </a:r>
            <a:r>
              <a:rPr lang="fr-FR" sz="1100" dirty="0">
                <a:latin typeface="Helvetica Light" pitchFamily="34" charset="0"/>
              </a:rPr>
              <a:t>produits sont déballés, pointés sur le bon de livraison et rangés sans délai dans l’enceinte réfrigérée </a:t>
            </a:r>
            <a:r>
              <a:rPr lang="fr-FR" sz="1100" dirty="0" smtClean="0">
                <a:latin typeface="Helvetica Light" pitchFamily="34" charset="0"/>
              </a:rPr>
              <a:t>dédiée</a:t>
            </a:r>
          </a:p>
        </p:txBody>
      </p:sp>
      <p:sp>
        <p:nvSpPr>
          <p:cNvPr id="65" name="ZoneTexte 64">
            <a:extLst>
              <a:ext uri="{FF2B5EF4-FFF2-40B4-BE49-F238E27FC236}">
                <a16:creationId xmlns:a16="http://schemas.microsoft.com/office/drawing/2014/main" id="{1800BA03-1B51-30AD-D789-7563AC0C6BED}"/>
              </a:ext>
            </a:extLst>
          </p:cNvPr>
          <p:cNvSpPr txBox="1"/>
          <p:nvPr/>
        </p:nvSpPr>
        <p:spPr>
          <a:xfrm>
            <a:off x="1725630" y="4117198"/>
            <a:ext cx="216000" cy="216000"/>
          </a:xfrm>
          <a:prstGeom prst="ellipse">
            <a:avLst/>
          </a:prstGeom>
          <a:solidFill>
            <a:schemeClr val="bg1"/>
          </a:solidFill>
          <a:ln w="3175">
            <a:solidFill>
              <a:schemeClr val="accent1"/>
            </a:solidFill>
          </a:ln>
        </p:spPr>
        <p:txBody>
          <a:bodyPr wrap="square" lIns="0" tIns="0" rIns="0" bIns="0" rtlCol="0" anchor="ctr">
            <a:noAutofit/>
          </a:bodyPr>
          <a:lstStyle/>
          <a:p>
            <a:pPr algn="ctr"/>
            <a:r>
              <a:rPr lang="fr-FR" sz="900" dirty="0">
                <a:solidFill>
                  <a:schemeClr val="accent1"/>
                </a:solidFill>
                <a:latin typeface="Arial" panose="020B0604020202020204" pitchFamily="34" charset="0"/>
                <a:cs typeface="Arial" panose="020B0604020202020204" pitchFamily="34" charset="0"/>
              </a:rPr>
              <a:t>2</a:t>
            </a:r>
          </a:p>
        </p:txBody>
      </p:sp>
      <p:sp>
        <p:nvSpPr>
          <p:cNvPr id="8" name="Rectangle 7"/>
          <p:cNvSpPr/>
          <p:nvPr/>
        </p:nvSpPr>
        <p:spPr>
          <a:xfrm>
            <a:off x="4273031" y="4573215"/>
            <a:ext cx="2941229" cy="261610"/>
          </a:xfrm>
          <a:prstGeom prst="rect">
            <a:avLst/>
          </a:prstGeom>
        </p:spPr>
        <p:txBody>
          <a:bodyPr wrap="square">
            <a:spAutoFit/>
          </a:bodyPr>
          <a:lstStyle/>
          <a:p>
            <a:pPr algn="just"/>
            <a:r>
              <a:rPr lang="fr-FR" sz="1100" dirty="0">
                <a:latin typeface="Arial" panose="020B0604020202020204" pitchFamily="34" charset="0"/>
                <a:cs typeface="Arial" panose="020B0604020202020204" pitchFamily="34" charset="0"/>
              </a:rPr>
              <a:t>Notification de l’heure de rangement</a:t>
            </a:r>
          </a:p>
        </p:txBody>
      </p:sp>
      <p:sp>
        <p:nvSpPr>
          <p:cNvPr id="66" name="Forme libre 65">
            <a:extLst>
              <a:ext uri="{FF2B5EF4-FFF2-40B4-BE49-F238E27FC236}">
                <a16:creationId xmlns:a16="http://schemas.microsoft.com/office/drawing/2014/main" id="{84AE0063-E89E-78A9-5DAA-99313F4B1B50}"/>
              </a:ext>
            </a:extLst>
          </p:cNvPr>
          <p:cNvSpPr/>
          <p:nvPr/>
        </p:nvSpPr>
        <p:spPr>
          <a:xfrm rot="16200000">
            <a:off x="3832412" y="4588881"/>
            <a:ext cx="784746" cy="96435"/>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p>
        </p:txBody>
      </p:sp>
      <p:sp>
        <p:nvSpPr>
          <p:cNvPr id="67" name="ZoneTexte 66">
            <a:extLst>
              <a:ext uri="{FF2B5EF4-FFF2-40B4-BE49-F238E27FC236}">
                <a16:creationId xmlns:a16="http://schemas.microsoft.com/office/drawing/2014/main" id="{CDC9D813-6FC0-C6DB-6D60-5713EA4D726A}"/>
              </a:ext>
            </a:extLst>
          </p:cNvPr>
          <p:cNvSpPr txBox="1"/>
          <p:nvPr/>
        </p:nvSpPr>
        <p:spPr>
          <a:xfrm>
            <a:off x="373838" y="5474556"/>
            <a:ext cx="4498413" cy="1589661"/>
          </a:xfrm>
          <a:prstGeom prst="rect">
            <a:avLst/>
          </a:prstGeom>
          <a:noFill/>
          <a:ln>
            <a:solidFill>
              <a:schemeClr val="accent1"/>
            </a:solidFill>
          </a:ln>
        </p:spPr>
        <p:txBody>
          <a:bodyPr wrap="square" lIns="0" tIns="0" rIns="0" bIns="0" anchor="ctr">
            <a:noAutofit/>
          </a:bodyPr>
          <a:lstStyle/>
          <a:p>
            <a:pPr lvl="0" algn="ctr">
              <a:spcAft>
                <a:spcPts val="200"/>
              </a:spcAft>
            </a:pPr>
            <a:r>
              <a:rPr lang="fr-FR" sz="1100" b="1" dirty="0" smtClean="0">
                <a:solidFill>
                  <a:schemeClr val="accent1"/>
                </a:solidFill>
                <a:latin typeface="Helvetica Light" pitchFamily="34" charset="0"/>
              </a:rPr>
              <a:t>Stockage </a:t>
            </a:r>
            <a:r>
              <a:rPr lang="fr-FR" sz="1100" b="1" dirty="0">
                <a:solidFill>
                  <a:schemeClr val="accent1"/>
                </a:solidFill>
                <a:latin typeface="Helvetica Light" pitchFamily="34" charset="0"/>
              </a:rPr>
              <a:t>conforme</a:t>
            </a:r>
          </a:p>
          <a:p>
            <a:pPr marL="171450" indent="-171450" algn="just">
              <a:spcAft>
                <a:spcPts val="200"/>
              </a:spcAft>
              <a:buClr>
                <a:schemeClr val="accent1"/>
              </a:buClr>
              <a:buFont typeface="Arial" panose="020B0604020202020204" pitchFamily="34" charset="0"/>
              <a:buChar char="•"/>
            </a:pPr>
            <a:r>
              <a:rPr lang="fr-FR" sz="1100" dirty="0">
                <a:latin typeface="Helvetica Light" pitchFamily="34" charset="0"/>
              </a:rPr>
              <a:t>L’enceinte réfrigérée adaptée à l’usage sert exclusivement au stockage des médicaments thermosensibles</a:t>
            </a:r>
          </a:p>
          <a:p>
            <a:pPr marL="171450" indent="-171450" algn="just">
              <a:spcAft>
                <a:spcPts val="200"/>
              </a:spcAft>
              <a:buClr>
                <a:schemeClr val="accent1"/>
              </a:buClr>
              <a:buFont typeface="Arial" panose="020B0604020202020204" pitchFamily="34" charset="0"/>
              <a:buChar char="•"/>
            </a:pPr>
            <a:r>
              <a:rPr lang="fr-FR" sz="1100" dirty="0">
                <a:latin typeface="Helvetica Light" pitchFamily="34" charset="0"/>
              </a:rPr>
              <a:t>Régulièrement (toutes les deux semaines par ex.) une </a:t>
            </a:r>
            <a:r>
              <a:rPr lang="fr-FR" sz="1100" b="1" u="sng" dirty="0">
                <a:solidFill>
                  <a:schemeClr val="accent1"/>
                </a:solidFill>
                <a:latin typeface="Helvetica Light" pitchFamily="34" charset="0"/>
              </a:rPr>
              <a:t>extraction et un archivage des courbes de températures</a:t>
            </a:r>
            <a:r>
              <a:rPr lang="fr-FR" sz="1100" dirty="0">
                <a:latin typeface="Helvetica Light" pitchFamily="34" charset="0"/>
              </a:rPr>
              <a:t> correspondant aux enregistrements de la sonde sont réalisés</a:t>
            </a:r>
            <a:r>
              <a:rPr lang="fr-FR" sz="1100" dirty="0" smtClean="0">
                <a:latin typeface="Helvetica Light" pitchFamily="34" charset="0"/>
              </a:rPr>
              <a:t>.</a:t>
            </a:r>
            <a:endParaRPr lang="fr-FR" sz="1100" dirty="0">
              <a:latin typeface="Helvetica Light" pitchFamily="34" charset="0"/>
            </a:endParaRPr>
          </a:p>
        </p:txBody>
      </p:sp>
      <p:sp>
        <p:nvSpPr>
          <p:cNvPr id="68" name="ZoneTexte 67">
            <a:extLst>
              <a:ext uri="{FF2B5EF4-FFF2-40B4-BE49-F238E27FC236}">
                <a16:creationId xmlns:a16="http://schemas.microsoft.com/office/drawing/2014/main" id="{1800BA03-1B51-30AD-D789-7563AC0C6BED}"/>
              </a:ext>
            </a:extLst>
          </p:cNvPr>
          <p:cNvSpPr txBox="1"/>
          <p:nvPr/>
        </p:nvSpPr>
        <p:spPr>
          <a:xfrm>
            <a:off x="2741880" y="5356198"/>
            <a:ext cx="216000" cy="216000"/>
          </a:xfrm>
          <a:prstGeom prst="ellipse">
            <a:avLst/>
          </a:prstGeom>
          <a:solidFill>
            <a:schemeClr val="bg1"/>
          </a:solidFill>
          <a:ln w="3175">
            <a:solidFill>
              <a:schemeClr val="accent1"/>
            </a:solidFill>
          </a:ln>
        </p:spPr>
        <p:txBody>
          <a:bodyPr wrap="square" lIns="0" tIns="0" rIns="0" bIns="0" rtlCol="0" anchor="ctr">
            <a:noAutofit/>
          </a:bodyPr>
          <a:lstStyle/>
          <a:p>
            <a:pPr algn="ctr"/>
            <a:r>
              <a:rPr lang="fr-FR" sz="900" dirty="0">
                <a:solidFill>
                  <a:schemeClr val="accent1"/>
                </a:solidFill>
                <a:latin typeface="Arial" panose="020B0604020202020204" pitchFamily="34" charset="0"/>
                <a:cs typeface="Arial" panose="020B0604020202020204" pitchFamily="34" charset="0"/>
              </a:rPr>
              <a:t>3</a:t>
            </a:r>
          </a:p>
        </p:txBody>
      </p:sp>
      <p:sp>
        <p:nvSpPr>
          <p:cNvPr id="71" name="Text Box 122">
            <a:extLst>
              <a:ext uri="{FF2B5EF4-FFF2-40B4-BE49-F238E27FC236}">
                <a16:creationId xmlns:a16="http://schemas.microsoft.com/office/drawing/2014/main" id="{72C0E710-9B60-45F4-8B1F-59E90914A8E8}"/>
              </a:ext>
            </a:extLst>
          </p:cNvPr>
          <p:cNvSpPr txBox="1">
            <a:spLocks noChangeArrowheads="1"/>
          </p:cNvSpPr>
          <p:nvPr/>
        </p:nvSpPr>
        <p:spPr bwMode="auto">
          <a:xfrm>
            <a:off x="4019552" y="7405089"/>
            <a:ext cx="3194708" cy="406093"/>
          </a:xfrm>
          <a:prstGeom prst="roundRect">
            <a:avLst>
              <a:gd name="adj" fmla="val 0"/>
            </a:avLst>
          </a:prstGeom>
          <a:solidFill>
            <a:schemeClr val="accent1">
              <a:lumMod val="20000"/>
              <a:lumOff val="80000"/>
            </a:schemeClr>
          </a:solidFill>
        </p:spPr>
        <p:txBody>
          <a:bodyPr wrap="square" lIns="0" tIns="0" rIns="0" bIns="0" anchor="ctr">
            <a:noAutofit/>
          </a:bodyPr>
          <a:lstStyle>
            <a:defPPr>
              <a:defRPr lang="en-US"/>
            </a:defPPr>
            <a:lvl1pPr algn="ctr">
              <a:buNone/>
              <a:defRPr sz="1100">
                <a:effectLst/>
                <a:latin typeface="Arial" panose="020B0604020202020204" pitchFamily="34" charset="0"/>
                <a:cs typeface="Arial" panose="020B0604020202020204" pitchFamily="34" charset="0"/>
              </a:defRPr>
            </a:lvl1pPr>
          </a:lstStyle>
          <a:p>
            <a:r>
              <a:rPr lang="fr-FR" dirty="0">
                <a:latin typeface="Helvetica Light" pitchFamily="34" charset="0"/>
              </a:rPr>
              <a:t>Gestion des produits non conformes</a:t>
            </a:r>
          </a:p>
        </p:txBody>
      </p:sp>
      <p:sp>
        <p:nvSpPr>
          <p:cNvPr id="9" name="Rectangle 8"/>
          <p:cNvSpPr/>
          <p:nvPr/>
        </p:nvSpPr>
        <p:spPr>
          <a:xfrm>
            <a:off x="5180754" y="5950148"/>
            <a:ext cx="2105518" cy="769441"/>
          </a:xfrm>
          <a:prstGeom prst="rect">
            <a:avLst/>
          </a:prstGeom>
        </p:spPr>
        <p:txBody>
          <a:bodyPr wrap="square">
            <a:spAutoFit/>
          </a:bodyPr>
          <a:lstStyle/>
          <a:p>
            <a:pPr algn="just"/>
            <a:r>
              <a:rPr lang="fr-FR" sz="1100" dirty="0">
                <a:latin typeface="Arial" panose="020B0604020202020204" pitchFamily="34" charset="0"/>
                <a:cs typeface="Arial" panose="020B0604020202020204" pitchFamily="34" charset="0"/>
              </a:rPr>
              <a:t>Contrôle permanent &amp; automatisé de la température </a:t>
            </a:r>
          </a:p>
          <a:p>
            <a:pPr algn="just"/>
            <a:r>
              <a:rPr lang="fr-FR" sz="1100" dirty="0">
                <a:latin typeface="Arial" panose="020B0604020202020204" pitchFamily="34" charset="0"/>
                <a:cs typeface="Arial" panose="020B0604020202020204" pitchFamily="34" charset="0"/>
              </a:rPr>
              <a:t>(à l’aide d’une sonde enregistreuse)</a:t>
            </a:r>
          </a:p>
        </p:txBody>
      </p:sp>
      <p:sp>
        <p:nvSpPr>
          <p:cNvPr id="72" name="Forme libre 71">
            <a:extLst>
              <a:ext uri="{FF2B5EF4-FFF2-40B4-BE49-F238E27FC236}">
                <a16:creationId xmlns:a16="http://schemas.microsoft.com/office/drawing/2014/main" id="{84AE0063-E89E-78A9-5DAA-99313F4B1B50}"/>
              </a:ext>
            </a:extLst>
          </p:cNvPr>
          <p:cNvSpPr/>
          <p:nvPr/>
        </p:nvSpPr>
        <p:spPr>
          <a:xfrm rot="16200000">
            <a:off x="4284026" y="6229759"/>
            <a:ext cx="1600032" cy="67906"/>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p>
        </p:txBody>
      </p:sp>
      <p:sp>
        <p:nvSpPr>
          <p:cNvPr id="73" name="ZoneTexte 72">
            <a:extLst>
              <a:ext uri="{FF2B5EF4-FFF2-40B4-BE49-F238E27FC236}">
                <a16:creationId xmlns:a16="http://schemas.microsoft.com/office/drawing/2014/main" id="{CDC9D813-6FC0-C6DB-6D60-5713EA4D726A}"/>
              </a:ext>
            </a:extLst>
          </p:cNvPr>
          <p:cNvSpPr txBox="1"/>
          <p:nvPr/>
        </p:nvSpPr>
        <p:spPr>
          <a:xfrm>
            <a:off x="373838" y="8245595"/>
            <a:ext cx="6840422" cy="1380245"/>
          </a:xfrm>
          <a:prstGeom prst="rect">
            <a:avLst/>
          </a:prstGeom>
          <a:noFill/>
          <a:ln>
            <a:solidFill>
              <a:schemeClr val="accent1"/>
            </a:solidFill>
          </a:ln>
        </p:spPr>
        <p:txBody>
          <a:bodyPr wrap="square" lIns="0" tIns="0" rIns="0" bIns="0" anchor="ctr">
            <a:noAutofit/>
          </a:bodyPr>
          <a:lstStyle/>
          <a:p>
            <a:pPr lvl="0" algn="ctr">
              <a:spcAft>
                <a:spcPts val="200"/>
              </a:spcAft>
            </a:pPr>
            <a:r>
              <a:rPr lang="fr-FR" sz="1100" b="1" dirty="0">
                <a:solidFill>
                  <a:schemeClr val="accent1"/>
                </a:solidFill>
                <a:latin typeface="Helvetica Light" pitchFamily="34" charset="0"/>
              </a:rPr>
              <a:t>Dispensation</a:t>
            </a:r>
            <a:r>
              <a:rPr lang="fr-FR" sz="1100" b="1" dirty="0" smtClean="0">
                <a:solidFill>
                  <a:schemeClr val="accent1"/>
                </a:solidFill>
                <a:latin typeface="Helvetica Light" pitchFamily="34" charset="0"/>
              </a:rPr>
              <a:t> </a:t>
            </a:r>
            <a:r>
              <a:rPr lang="fr-FR" sz="1100" b="1" dirty="0">
                <a:solidFill>
                  <a:schemeClr val="accent1"/>
                </a:solidFill>
                <a:latin typeface="Helvetica Light" pitchFamily="34" charset="0"/>
              </a:rPr>
              <a:t>conforme</a:t>
            </a:r>
          </a:p>
          <a:p>
            <a:pPr marL="171450" indent="-171450">
              <a:spcAft>
                <a:spcPts val="200"/>
              </a:spcAft>
              <a:buClr>
                <a:schemeClr val="accent1"/>
              </a:buClr>
              <a:buFont typeface="Arial" panose="020B0604020202020204" pitchFamily="34" charset="0"/>
              <a:buChar char="•"/>
            </a:pPr>
            <a:r>
              <a:rPr lang="fr-FR" sz="1100" dirty="0" smtClean="0">
                <a:latin typeface="Helvetica Light" pitchFamily="34" charset="0"/>
              </a:rPr>
              <a:t>Conseils </a:t>
            </a:r>
            <a:r>
              <a:rPr lang="fr-FR" sz="1100" dirty="0">
                <a:latin typeface="Helvetica Light" pitchFamily="34" charset="0"/>
              </a:rPr>
              <a:t>&amp; précautions : informer le patient des contraintes spécifiques liées au maintien de la chaîne de froid concernant le produit délivré (transport, stockage au réfrigérateur, bonne utilisation).</a:t>
            </a:r>
          </a:p>
          <a:p>
            <a:pPr marL="171450" indent="-171450">
              <a:spcAft>
                <a:spcPts val="200"/>
              </a:spcAft>
              <a:buClr>
                <a:schemeClr val="accent1"/>
              </a:buClr>
              <a:buFont typeface="Arial" panose="020B0604020202020204" pitchFamily="34" charset="0"/>
              <a:buChar char="•"/>
            </a:pPr>
            <a:r>
              <a:rPr lang="fr-FR" sz="1100" dirty="0" smtClean="0">
                <a:latin typeface="Helvetica Light" pitchFamily="34" charset="0"/>
              </a:rPr>
              <a:t>Informer </a:t>
            </a:r>
            <a:r>
              <a:rPr lang="fr-FR" sz="1100" dirty="0">
                <a:latin typeface="Helvetica Light" pitchFamily="34" charset="0"/>
              </a:rPr>
              <a:t>le patient que le produit thermosensible doit être transporté (domicile, médecin, cabinet infirmier…) dans les plus brefs délais afin de respecter les modalités de conservation de la chaîne du froid.</a:t>
            </a:r>
          </a:p>
          <a:p>
            <a:pPr marL="171450" indent="-171450">
              <a:spcAft>
                <a:spcPts val="200"/>
              </a:spcAft>
              <a:buClr>
                <a:schemeClr val="accent1"/>
              </a:buClr>
              <a:buFont typeface="Arial" panose="020B0604020202020204" pitchFamily="34" charset="0"/>
              <a:buChar char="•"/>
            </a:pPr>
            <a:r>
              <a:rPr lang="fr-FR" sz="1100" dirty="0">
                <a:latin typeface="Helvetica Light" pitchFamily="34" charset="0"/>
              </a:rPr>
              <a:t>Rappeler que le produit ne pourra être repris par l’officine en raison d’une rupture de la chaîne du froid et d’une absence de traçabilité sécurisée de celui-ci.</a:t>
            </a:r>
          </a:p>
        </p:txBody>
      </p:sp>
      <p:sp>
        <p:nvSpPr>
          <p:cNvPr id="74" name="ZoneTexte 73">
            <a:extLst>
              <a:ext uri="{FF2B5EF4-FFF2-40B4-BE49-F238E27FC236}">
                <a16:creationId xmlns:a16="http://schemas.microsoft.com/office/drawing/2014/main" id="{1800BA03-1B51-30AD-D789-7563AC0C6BED}"/>
              </a:ext>
            </a:extLst>
          </p:cNvPr>
          <p:cNvSpPr txBox="1"/>
          <p:nvPr/>
        </p:nvSpPr>
        <p:spPr>
          <a:xfrm>
            <a:off x="3672520" y="8097959"/>
            <a:ext cx="216000" cy="216000"/>
          </a:xfrm>
          <a:prstGeom prst="ellipse">
            <a:avLst/>
          </a:prstGeom>
          <a:solidFill>
            <a:schemeClr val="bg1"/>
          </a:solidFill>
          <a:ln w="3175">
            <a:solidFill>
              <a:schemeClr val="accent1"/>
            </a:solidFill>
          </a:ln>
        </p:spPr>
        <p:txBody>
          <a:bodyPr wrap="square" lIns="0" tIns="0" rIns="0" bIns="0" rtlCol="0" anchor="ctr">
            <a:noAutofit/>
          </a:bodyPr>
          <a:lstStyle/>
          <a:p>
            <a:pPr algn="ctr"/>
            <a:r>
              <a:rPr lang="fr-FR" sz="900" dirty="0">
                <a:solidFill>
                  <a:schemeClr val="accent1"/>
                </a:solidFill>
                <a:latin typeface="Arial" panose="020B0604020202020204" pitchFamily="34" charset="0"/>
                <a:cs typeface="Arial" panose="020B0604020202020204" pitchFamily="34" charset="0"/>
              </a:rPr>
              <a:t>4</a:t>
            </a:r>
          </a:p>
        </p:txBody>
      </p:sp>
      <p:sp>
        <p:nvSpPr>
          <p:cNvPr id="75" name="ZoneTexte 74">
            <a:extLst>
              <a:ext uri="{FF2B5EF4-FFF2-40B4-BE49-F238E27FC236}">
                <a16:creationId xmlns:a16="http://schemas.microsoft.com/office/drawing/2014/main" id="{F94EFCB2-E741-BC9A-D123-C8165322FCE5}"/>
              </a:ext>
            </a:extLst>
          </p:cNvPr>
          <p:cNvSpPr txBox="1"/>
          <p:nvPr/>
        </p:nvSpPr>
        <p:spPr>
          <a:xfrm>
            <a:off x="3374651" y="3422876"/>
            <a:ext cx="360000" cy="360000"/>
          </a:xfrm>
          <a:prstGeom prst="ellipse">
            <a:avLst/>
          </a:prstGeom>
          <a:solidFill>
            <a:schemeClr val="bg1"/>
          </a:solidFill>
          <a:ln>
            <a:solidFill>
              <a:schemeClr val="accent1"/>
            </a:solidFill>
          </a:ln>
        </p:spPr>
        <p:txBody>
          <a:bodyPr wrap="square" lIns="36000" tIns="0" rIns="0" bIns="0" anchor="ctr">
            <a:noAutofit/>
          </a:bodyPr>
          <a:lstStyle/>
          <a:p>
            <a:pPr>
              <a:buNone/>
            </a:pPr>
            <a:r>
              <a:rPr lang="fr-FR" sz="700" dirty="0">
                <a:effectLst/>
                <a:latin typeface="Arial" panose="020B0604020202020204" pitchFamily="34" charset="0"/>
                <a:cs typeface="Arial" panose="020B0604020202020204" pitchFamily="34" charset="0"/>
              </a:rPr>
              <a:t>Non</a:t>
            </a:r>
          </a:p>
        </p:txBody>
      </p:sp>
      <p:sp>
        <p:nvSpPr>
          <p:cNvPr id="76" name="Forme libre 75">
            <a:extLst>
              <a:ext uri="{FF2B5EF4-FFF2-40B4-BE49-F238E27FC236}">
                <a16:creationId xmlns:a16="http://schemas.microsoft.com/office/drawing/2014/main" id="{E8A49952-F004-146A-0FD4-D0C4151A7678}"/>
              </a:ext>
            </a:extLst>
          </p:cNvPr>
          <p:cNvSpPr/>
          <p:nvPr/>
        </p:nvSpPr>
        <p:spPr>
          <a:xfrm rot="16200000">
            <a:off x="3620290" y="3573200"/>
            <a:ext cx="498463" cy="58301"/>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85" name="ZoneTexte 84">
            <a:extLst>
              <a:ext uri="{FF2B5EF4-FFF2-40B4-BE49-F238E27FC236}">
                <a16:creationId xmlns:a16="http://schemas.microsoft.com/office/drawing/2014/main" id="{8063640D-98DF-1F54-08F1-73F6DC143F16}"/>
              </a:ext>
            </a:extLst>
          </p:cNvPr>
          <p:cNvSpPr txBox="1"/>
          <p:nvPr/>
        </p:nvSpPr>
        <p:spPr>
          <a:xfrm>
            <a:off x="373839" y="7405089"/>
            <a:ext cx="2870681" cy="405243"/>
          </a:xfrm>
          <a:prstGeom prst="rect">
            <a:avLst/>
          </a:prstGeom>
          <a:solidFill>
            <a:schemeClr val="accent1">
              <a:lumMod val="40000"/>
              <a:lumOff val="60000"/>
            </a:schemeClr>
          </a:solidFill>
        </p:spPr>
        <p:txBody>
          <a:bodyPr wrap="square" lIns="0" tIns="0" rIns="0" bIns="0" anchor="ctr">
            <a:noAutofit/>
          </a:bodyPr>
          <a:lstStyle/>
          <a:p>
            <a:pPr algn="ctr"/>
            <a:r>
              <a:rPr lang="fr-FR" sz="1100" b="1" dirty="0">
                <a:latin typeface="Helvetica Light" panose="020B0403020202020204" pitchFamily="34" charset="0"/>
                <a:cs typeface="Calibri" pitchFamily="34" charset="0"/>
              </a:rPr>
              <a:t>Température entre +2°C &amp; +8° C</a:t>
            </a:r>
          </a:p>
        </p:txBody>
      </p:sp>
      <p:sp>
        <p:nvSpPr>
          <p:cNvPr id="88" name="ZoneTexte 87">
            <a:extLst>
              <a:ext uri="{FF2B5EF4-FFF2-40B4-BE49-F238E27FC236}">
                <a16:creationId xmlns:a16="http://schemas.microsoft.com/office/drawing/2014/main" id="{F94EFCB2-E741-BC9A-D123-C8165322FCE5}"/>
              </a:ext>
            </a:extLst>
          </p:cNvPr>
          <p:cNvSpPr txBox="1"/>
          <p:nvPr/>
        </p:nvSpPr>
        <p:spPr>
          <a:xfrm>
            <a:off x="3387777" y="7449746"/>
            <a:ext cx="360000" cy="360000"/>
          </a:xfrm>
          <a:prstGeom prst="ellipse">
            <a:avLst/>
          </a:prstGeom>
          <a:solidFill>
            <a:schemeClr val="bg1"/>
          </a:solidFill>
          <a:ln>
            <a:solidFill>
              <a:schemeClr val="accent1"/>
            </a:solidFill>
          </a:ln>
        </p:spPr>
        <p:txBody>
          <a:bodyPr wrap="square" lIns="36000" tIns="0" rIns="0" bIns="0" anchor="ctr">
            <a:noAutofit/>
          </a:bodyPr>
          <a:lstStyle/>
          <a:p>
            <a:pPr>
              <a:buNone/>
            </a:pPr>
            <a:r>
              <a:rPr lang="fr-FR" sz="700" dirty="0">
                <a:effectLst/>
                <a:latin typeface="Arial" panose="020B0604020202020204" pitchFamily="34" charset="0"/>
                <a:cs typeface="Arial" panose="020B0604020202020204" pitchFamily="34" charset="0"/>
              </a:rPr>
              <a:t>Non</a:t>
            </a:r>
          </a:p>
        </p:txBody>
      </p:sp>
      <p:sp>
        <p:nvSpPr>
          <p:cNvPr id="90" name="Forme libre 89">
            <a:extLst>
              <a:ext uri="{FF2B5EF4-FFF2-40B4-BE49-F238E27FC236}">
                <a16:creationId xmlns:a16="http://schemas.microsoft.com/office/drawing/2014/main" id="{E8A49952-F004-146A-0FD4-D0C4151A7678}"/>
              </a:ext>
            </a:extLst>
          </p:cNvPr>
          <p:cNvSpPr/>
          <p:nvPr/>
        </p:nvSpPr>
        <p:spPr>
          <a:xfrm rot="16200000">
            <a:off x="3668410" y="7555786"/>
            <a:ext cx="498463" cy="58301"/>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91" name="Forme libre 90">
            <a:extLst>
              <a:ext uri="{FF2B5EF4-FFF2-40B4-BE49-F238E27FC236}">
                <a16:creationId xmlns:a16="http://schemas.microsoft.com/office/drawing/2014/main" id="{BABE257F-1908-F7CB-39C8-B7067C33A86B}"/>
              </a:ext>
            </a:extLst>
          </p:cNvPr>
          <p:cNvSpPr/>
          <p:nvPr/>
        </p:nvSpPr>
        <p:spPr>
          <a:xfrm flipV="1">
            <a:off x="373837" y="3265468"/>
            <a:ext cx="2870681" cy="45719"/>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 name="csX0" fmla="*/ 5975350 w 5975350"/>
              <a:gd name="csY0" fmla="*/ 89212 h 94661"/>
              <a:gd name="csX1" fmla="*/ 2915833 w 5975350"/>
              <a:gd name="csY1" fmla="*/ 89521 h 94661"/>
              <a:gd name="csX2" fmla="*/ 2841347 w 5975350"/>
              <a:gd name="csY2" fmla="*/ 0 h 94661"/>
              <a:gd name="csX3" fmla="*/ 2766861 w 5975350"/>
              <a:gd name="csY3" fmla="*/ 89521 h 94661"/>
              <a:gd name="csX4" fmla="*/ 1438275 w 5975350"/>
              <a:gd name="csY4" fmla="*/ 94661 h 94661"/>
              <a:gd name="csX5" fmla="*/ 0 w 5975350"/>
              <a:gd name="csY5" fmla="*/ 92387 h 94661"/>
              <a:gd name="csX0" fmla="*/ 4537075 w 4537075"/>
              <a:gd name="csY0" fmla="*/ 89212 h 94661"/>
              <a:gd name="csX1" fmla="*/ 1477558 w 4537075"/>
              <a:gd name="csY1" fmla="*/ 89521 h 94661"/>
              <a:gd name="csX2" fmla="*/ 1403072 w 4537075"/>
              <a:gd name="csY2" fmla="*/ 0 h 94661"/>
              <a:gd name="csX3" fmla="*/ 1328586 w 4537075"/>
              <a:gd name="csY3" fmla="*/ 89521 h 94661"/>
              <a:gd name="csX4" fmla="*/ 0 w 4537075"/>
              <a:gd name="csY4" fmla="*/ 94661 h 94661"/>
              <a:gd name="csX0" fmla="*/ 4537075 w 4537075"/>
              <a:gd name="csY0" fmla="*/ 89212 h 94661"/>
              <a:gd name="csX1" fmla="*/ 2768600 w 4537075"/>
              <a:gd name="csY1" fmla="*/ 91486 h 94661"/>
              <a:gd name="csX2" fmla="*/ 1477558 w 4537075"/>
              <a:gd name="csY2" fmla="*/ 89521 h 94661"/>
              <a:gd name="csX3" fmla="*/ 1403072 w 4537075"/>
              <a:gd name="csY3" fmla="*/ 0 h 94661"/>
              <a:gd name="csX4" fmla="*/ 1328586 w 4537075"/>
              <a:gd name="csY4" fmla="*/ 89521 h 94661"/>
              <a:gd name="csX5" fmla="*/ 0 w 4537075"/>
              <a:gd name="csY5" fmla="*/ 94661 h 94661"/>
              <a:gd name="csX0" fmla="*/ 2768600 w 2768600"/>
              <a:gd name="csY0" fmla="*/ 91486 h 94661"/>
              <a:gd name="csX1" fmla="*/ 1477558 w 2768600"/>
              <a:gd name="csY1" fmla="*/ 89521 h 94661"/>
              <a:gd name="csX2" fmla="*/ 1403072 w 2768600"/>
              <a:gd name="csY2" fmla="*/ 0 h 94661"/>
              <a:gd name="csX3" fmla="*/ 1328586 w 2768600"/>
              <a:gd name="csY3" fmla="*/ 89521 h 94661"/>
              <a:gd name="csX4" fmla="*/ 0 w 2768600"/>
              <a:gd name="csY4" fmla="*/ 94661 h 94661"/>
            </a:gdLst>
            <a:ahLst/>
            <a:cxnLst>
              <a:cxn ang="0">
                <a:pos x="csX0" y="csY0"/>
              </a:cxn>
              <a:cxn ang="0">
                <a:pos x="csX1" y="csY1"/>
              </a:cxn>
              <a:cxn ang="0">
                <a:pos x="csX2" y="csY2"/>
              </a:cxn>
              <a:cxn ang="0">
                <a:pos x="csX3" y="csY3"/>
              </a:cxn>
              <a:cxn ang="0">
                <a:pos x="csX4" y="csY4"/>
              </a:cxn>
            </a:cxnLst>
            <a:rect l="l" t="t" r="r" b="b"/>
            <a:pathLst>
              <a:path w="2768600" h="94661">
                <a:moveTo>
                  <a:pt x="2768600" y="91486"/>
                </a:moveTo>
                <a:lnTo>
                  <a:pt x="1477558" y="89521"/>
                </a:lnTo>
                <a:lnTo>
                  <a:pt x="1403072" y="0"/>
                </a:lnTo>
                <a:lnTo>
                  <a:pt x="1328586" y="89521"/>
                </a:lnTo>
                <a:lnTo>
                  <a:pt x="0" y="9466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92" name="Forme libre 91">
            <a:extLst>
              <a:ext uri="{FF2B5EF4-FFF2-40B4-BE49-F238E27FC236}">
                <a16:creationId xmlns:a16="http://schemas.microsoft.com/office/drawing/2014/main" id="{BABE257F-1908-F7CB-39C8-B7067C33A86B}"/>
              </a:ext>
            </a:extLst>
          </p:cNvPr>
          <p:cNvSpPr/>
          <p:nvPr/>
        </p:nvSpPr>
        <p:spPr>
          <a:xfrm flipV="1">
            <a:off x="373837" y="4000932"/>
            <a:ext cx="2870681" cy="45719"/>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 name="csX0" fmla="*/ 5975350 w 5975350"/>
              <a:gd name="csY0" fmla="*/ 89212 h 94661"/>
              <a:gd name="csX1" fmla="*/ 2915833 w 5975350"/>
              <a:gd name="csY1" fmla="*/ 89521 h 94661"/>
              <a:gd name="csX2" fmla="*/ 2841347 w 5975350"/>
              <a:gd name="csY2" fmla="*/ 0 h 94661"/>
              <a:gd name="csX3" fmla="*/ 2766861 w 5975350"/>
              <a:gd name="csY3" fmla="*/ 89521 h 94661"/>
              <a:gd name="csX4" fmla="*/ 1438275 w 5975350"/>
              <a:gd name="csY4" fmla="*/ 94661 h 94661"/>
              <a:gd name="csX5" fmla="*/ 0 w 5975350"/>
              <a:gd name="csY5" fmla="*/ 92387 h 94661"/>
              <a:gd name="csX0" fmla="*/ 4537075 w 4537075"/>
              <a:gd name="csY0" fmla="*/ 89212 h 94661"/>
              <a:gd name="csX1" fmla="*/ 1477558 w 4537075"/>
              <a:gd name="csY1" fmla="*/ 89521 h 94661"/>
              <a:gd name="csX2" fmla="*/ 1403072 w 4537075"/>
              <a:gd name="csY2" fmla="*/ 0 h 94661"/>
              <a:gd name="csX3" fmla="*/ 1328586 w 4537075"/>
              <a:gd name="csY3" fmla="*/ 89521 h 94661"/>
              <a:gd name="csX4" fmla="*/ 0 w 4537075"/>
              <a:gd name="csY4" fmla="*/ 94661 h 94661"/>
              <a:gd name="csX0" fmla="*/ 4537075 w 4537075"/>
              <a:gd name="csY0" fmla="*/ 89212 h 94661"/>
              <a:gd name="csX1" fmla="*/ 2768600 w 4537075"/>
              <a:gd name="csY1" fmla="*/ 91486 h 94661"/>
              <a:gd name="csX2" fmla="*/ 1477558 w 4537075"/>
              <a:gd name="csY2" fmla="*/ 89521 h 94661"/>
              <a:gd name="csX3" fmla="*/ 1403072 w 4537075"/>
              <a:gd name="csY3" fmla="*/ 0 h 94661"/>
              <a:gd name="csX4" fmla="*/ 1328586 w 4537075"/>
              <a:gd name="csY4" fmla="*/ 89521 h 94661"/>
              <a:gd name="csX5" fmla="*/ 0 w 4537075"/>
              <a:gd name="csY5" fmla="*/ 94661 h 94661"/>
              <a:gd name="csX0" fmla="*/ 2768600 w 2768600"/>
              <a:gd name="csY0" fmla="*/ 91486 h 94661"/>
              <a:gd name="csX1" fmla="*/ 1477558 w 2768600"/>
              <a:gd name="csY1" fmla="*/ 89521 h 94661"/>
              <a:gd name="csX2" fmla="*/ 1403072 w 2768600"/>
              <a:gd name="csY2" fmla="*/ 0 h 94661"/>
              <a:gd name="csX3" fmla="*/ 1328586 w 2768600"/>
              <a:gd name="csY3" fmla="*/ 89521 h 94661"/>
              <a:gd name="csX4" fmla="*/ 0 w 2768600"/>
              <a:gd name="csY4" fmla="*/ 94661 h 94661"/>
            </a:gdLst>
            <a:ahLst/>
            <a:cxnLst>
              <a:cxn ang="0">
                <a:pos x="csX0" y="csY0"/>
              </a:cxn>
              <a:cxn ang="0">
                <a:pos x="csX1" y="csY1"/>
              </a:cxn>
              <a:cxn ang="0">
                <a:pos x="csX2" y="csY2"/>
              </a:cxn>
              <a:cxn ang="0">
                <a:pos x="csX3" y="csY3"/>
              </a:cxn>
              <a:cxn ang="0">
                <a:pos x="csX4" y="csY4"/>
              </a:cxn>
            </a:cxnLst>
            <a:rect l="l" t="t" r="r" b="b"/>
            <a:pathLst>
              <a:path w="2768600" h="94661">
                <a:moveTo>
                  <a:pt x="2768600" y="91486"/>
                </a:moveTo>
                <a:lnTo>
                  <a:pt x="1477558" y="89521"/>
                </a:lnTo>
                <a:lnTo>
                  <a:pt x="1403072" y="0"/>
                </a:lnTo>
                <a:lnTo>
                  <a:pt x="1328586" y="89521"/>
                </a:lnTo>
                <a:lnTo>
                  <a:pt x="0" y="9466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93" name="Forme libre 92">
            <a:extLst>
              <a:ext uri="{FF2B5EF4-FFF2-40B4-BE49-F238E27FC236}">
                <a16:creationId xmlns:a16="http://schemas.microsoft.com/office/drawing/2014/main" id="{BABE257F-1908-F7CB-39C8-B7067C33A86B}"/>
              </a:ext>
            </a:extLst>
          </p:cNvPr>
          <p:cNvSpPr/>
          <p:nvPr/>
        </p:nvSpPr>
        <p:spPr>
          <a:xfrm flipV="1">
            <a:off x="373840" y="5230603"/>
            <a:ext cx="4869673" cy="49305"/>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 name="csX0" fmla="*/ 5975350 w 5975350"/>
              <a:gd name="csY0" fmla="*/ 89212 h 94661"/>
              <a:gd name="csX1" fmla="*/ 2915833 w 5975350"/>
              <a:gd name="csY1" fmla="*/ 89521 h 94661"/>
              <a:gd name="csX2" fmla="*/ 2841347 w 5975350"/>
              <a:gd name="csY2" fmla="*/ 0 h 94661"/>
              <a:gd name="csX3" fmla="*/ 2766861 w 5975350"/>
              <a:gd name="csY3" fmla="*/ 89521 h 94661"/>
              <a:gd name="csX4" fmla="*/ 1438275 w 5975350"/>
              <a:gd name="csY4" fmla="*/ 94661 h 94661"/>
              <a:gd name="csX5" fmla="*/ 0 w 5975350"/>
              <a:gd name="csY5" fmla="*/ 92387 h 94661"/>
              <a:gd name="csX0" fmla="*/ 4537075 w 4537075"/>
              <a:gd name="csY0" fmla="*/ 89212 h 94661"/>
              <a:gd name="csX1" fmla="*/ 1477558 w 4537075"/>
              <a:gd name="csY1" fmla="*/ 89521 h 94661"/>
              <a:gd name="csX2" fmla="*/ 1403072 w 4537075"/>
              <a:gd name="csY2" fmla="*/ 0 h 94661"/>
              <a:gd name="csX3" fmla="*/ 1328586 w 4537075"/>
              <a:gd name="csY3" fmla="*/ 89521 h 94661"/>
              <a:gd name="csX4" fmla="*/ 0 w 4537075"/>
              <a:gd name="csY4" fmla="*/ 94661 h 94661"/>
              <a:gd name="csX0" fmla="*/ 4537075 w 4537075"/>
              <a:gd name="csY0" fmla="*/ 89212 h 94661"/>
              <a:gd name="csX1" fmla="*/ 2768600 w 4537075"/>
              <a:gd name="csY1" fmla="*/ 91486 h 94661"/>
              <a:gd name="csX2" fmla="*/ 1477558 w 4537075"/>
              <a:gd name="csY2" fmla="*/ 89521 h 94661"/>
              <a:gd name="csX3" fmla="*/ 1403072 w 4537075"/>
              <a:gd name="csY3" fmla="*/ 0 h 94661"/>
              <a:gd name="csX4" fmla="*/ 1328586 w 4537075"/>
              <a:gd name="csY4" fmla="*/ 89521 h 94661"/>
              <a:gd name="csX5" fmla="*/ 0 w 4537075"/>
              <a:gd name="csY5" fmla="*/ 94661 h 94661"/>
              <a:gd name="csX0" fmla="*/ 2768600 w 2768600"/>
              <a:gd name="csY0" fmla="*/ 91486 h 94661"/>
              <a:gd name="csX1" fmla="*/ 1477558 w 2768600"/>
              <a:gd name="csY1" fmla="*/ 89521 h 94661"/>
              <a:gd name="csX2" fmla="*/ 1403072 w 2768600"/>
              <a:gd name="csY2" fmla="*/ 0 h 94661"/>
              <a:gd name="csX3" fmla="*/ 1328586 w 2768600"/>
              <a:gd name="csY3" fmla="*/ 89521 h 94661"/>
              <a:gd name="csX4" fmla="*/ 0 w 2768600"/>
              <a:gd name="csY4" fmla="*/ 94661 h 94661"/>
            </a:gdLst>
            <a:ahLst/>
            <a:cxnLst>
              <a:cxn ang="0">
                <a:pos x="csX0" y="csY0"/>
              </a:cxn>
              <a:cxn ang="0">
                <a:pos x="csX1" y="csY1"/>
              </a:cxn>
              <a:cxn ang="0">
                <a:pos x="csX2" y="csY2"/>
              </a:cxn>
              <a:cxn ang="0">
                <a:pos x="csX3" y="csY3"/>
              </a:cxn>
              <a:cxn ang="0">
                <a:pos x="csX4" y="csY4"/>
              </a:cxn>
            </a:cxnLst>
            <a:rect l="l" t="t" r="r" b="b"/>
            <a:pathLst>
              <a:path w="2768600" h="94661">
                <a:moveTo>
                  <a:pt x="2768600" y="91486"/>
                </a:moveTo>
                <a:lnTo>
                  <a:pt x="1477558" y="89521"/>
                </a:lnTo>
                <a:lnTo>
                  <a:pt x="1403072" y="0"/>
                </a:lnTo>
                <a:lnTo>
                  <a:pt x="1328586" y="89521"/>
                </a:lnTo>
                <a:lnTo>
                  <a:pt x="0" y="9466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94" name="Forme libre 93">
            <a:extLst>
              <a:ext uri="{FF2B5EF4-FFF2-40B4-BE49-F238E27FC236}">
                <a16:creationId xmlns:a16="http://schemas.microsoft.com/office/drawing/2014/main" id="{BABE257F-1908-F7CB-39C8-B7067C33A86B}"/>
              </a:ext>
            </a:extLst>
          </p:cNvPr>
          <p:cNvSpPr/>
          <p:nvPr/>
        </p:nvSpPr>
        <p:spPr>
          <a:xfrm flipV="1">
            <a:off x="360936" y="7237215"/>
            <a:ext cx="2870681" cy="45719"/>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 name="csX0" fmla="*/ 5975350 w 5975350"/>
              <a:gd name="csY0" fmla="*/ 89212 h 94661"/>
              <a:gd name="csX1" fmla="*/ 2915833 w 5975350"/>
              <a:gd name="csY1" fmla="*/ 89521 h 94661"/>
              <a:gd name="csX2" fmla="*/ 2841347 w 5975350"/>
              <a:gd name="csY2" fmla="*/ 0 h 94661"/>
              <a:gd name="csX3" fmla="*/ 2766861 w 5975350"/>
              <a:gd name="csY3" fmla="*/ 89521 h 94661"/>
              <a:gd name="csX4" fmla="*/ 1438275 w 5975350"/>
              <a:gd name="csY4" fmla="*/ 94661 h 94661"/>
              <a:gd name="csX5" fmla="*/ 0 w 5975350"/>
              <a:gd name="csY5" fmla="*/ 92387 h 94661"/>
              <a:gd name="csX0" fmla="*/ 4537075 w 4537075"/>
              <a:gd name="csY0" fmla="*/ 89212 h 94661"/>
              <a:gd name="csX1" fmla="*/ 1477558 w 4537075"/>
              <a:gd name="csY1" fmla="*/ 89521 h 94661"/>
              <a:gd name="csX2" fmla="*/ 1403072 w 4537075"/>
              <a:gd name="csY2" fmla="*/ 0 h 94661"/>
              <a:gd name="csX3" fmla="*/ 1328586 w 4537075"/>
              <a:gd name="csY3" fmla="*/ 89521 h 94661"/>
              <a:gd name="csX4" fmla="*/ 0 w 4537075"/>
              <a:gd name="csY4" fmla="*/ 94661 h 94661"/>
              <a:gd name="csX0" fmla="*/ 4537075 w 4537075"/>
              <a:gd name="csY0" fmla="*/ 89212 h 94661"/>
              <a:gd name="csX1" fmla="*/ 2768600 w 4537075"/>
              <a:gd name="csY1" fmla="*/ 91486 h 94661"/>
              <a:gd name="csX2" fmla="*/ 1477558 w 4537075"/>
              <a:gd name="csY2" fmla="*/ 89521 h 94661"/>
              <a:gd name="csX3" fmla="*/ 1403072 w 4537075"/>
              <a:gd name="csY3" fmla="*/ 0 h 94661"/>
              <a:gd name="csX4" fmla="*/ 1328586 w 4537075"/>
              <a:gd name="csY4" fmla="*/ 89521 h 94661"/>
              <a:gd name="csX5" fmla="*/ 0 w 4537075"/>
              <a:gd name="csY5" fmla="*/ 94661 h 94661"/>
              <a:gd name="csX0" fmla="*/ 2768600 w 2768600"/>
              <a:gd name="csY0" fmla="*/ 91486 h 94661"/>
              <a:gd name="csX1" fmla="*/ 1477558 w 2768600"/>
              <a:gd name="csY1" fmla="*/ 89521 h 94661"/>
              <a:gd name="csX2" fmla="*/ 1403072 w 2768600"/>
              <a:gd name="csY2" fmla="*/ 0 h 94661"/>
              <a:gd name="csX3" fmla="*/ 1328586 w 2768600"/>
              <a:gd name="csY3" fmla="*/ 89521 h 94661"/>
              <a:gd name="csX4" fmla="*/ 0 w 2768600"/>
              <a:gd name="csY4" fmla="*/ 94661 h 94661"/>
            </a:gdLst>
            <a:ahLst/>
            <a:cxnLst>
              <a:cxn ang="0">
                <a:pos x="csX0" y="csY0"/>
              </a:cxn>
              <a:cxn ang="0">
                <a:pos x="csX1" y="csY1"/>
              </a:cxn>
              <a:cxn ang="0">
                <a:pos x="csX2" y="csY2"/>
              </a:cxn>
              <a:cxn ang="0">
                <a:pos x="csX3" y="csY3"/>
              </a:cxn>
              <a:cxn ang="0">
                <a:pos x="csX4" y="csY4"/>
              </a:cxn>
            </a:cxnLst>
            <a:rect l="l" t="t" r="r" b="b"/>
            <a:pathLst>
              <a:path w="2768600" h="94661">
                <a:moveTo>
                  <a:pt x="2768600" y="91486"/>
                </a:moveTo>
                <a:lnTo>
                  <a:pt x="1477558" y="89521"/>
                </a:lnTo>
                <a:lnTo>
                  <a:pt x="1403072" y="0"/>
                </a:lnTo>
                <a:lnTo>
                  <a:pt x="1328586" y="89521"/>
                </a:lnTo>
                <a:lnTo>
                  <a:pt x="0" y="9466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97" name="Forme libre 96">
            <a:extLst>
              <a:ext uri="{FF2B5EF4-FFF2-40B4-BE49-F238E27FC236}">
                <a16:creationId xmlns:a16="http://schemas.microsoft.com/office/drawing/2014/main" id="{BABE257F-1908-F7CB-39C8-B7067C33A86B}"/>
              </a:ext>
            </a:extLst>
          </p:cNvPr>
          <p:cNvSpPr/>
          <p:nvPr/>
        </p:nvSpPr>
        <p:spPr>
          <a:xfrm flipV="1">
            <a:off x="360936" y="8005104"/>
            <a:ext cx="2870681" cy="45719"/>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 name="csX0" fmla="*/ 5975350 w 5975350"/>
              <a:gd name="csY0" fmla="*/ 89212 h 94661"/>
              <a:gd name="csX1" fmla="*/ 2915833 w 5975350"/>
              <a:gd name="csY1" fmla="*/ 89521 h 94661"/>
              <a:gd name="csX2" fmla="*/ 2841347 w 5975350"/>
              <a:gd name="csY2" fmla="*/ 0 h 94661"/>
              <a:gd name="csX3" fmla="*/ 2766861 w 5975350"/>
              <a:gd name="csY3" fmla="*/ 89521 h 94661"/>
              <a:gd name="csX4" fmla="*/ 1438275 w 5975350"/>
              <a:gd name="csY4" fmla="*/ 94661 h 94661"/>
              <a:gd name="csX5" fmla="*/ 0 w 5975350"/>
              <a:gd name="csY5" fmla="*/ 92387 h 94661"/>
              <a:gd name="csX0" fmla="*/ 4537075 w 4537075"/>
              <a:gd name="csY0" fmla="*/ 89212 h 94661"/>
              <a:gd name="csX1" fmla="*/ 1477558 w 4537075"/>
              <a:gd name="csY1" fmla="*/ 89521 h 94661"/>
              <a:gd name="csX2" fmla="*/ 1403072 w 4537075"/>
              <a:gd name="csY2" fmla="*/ 0 h 94661"/>
              <a:gd name="csX3" fmla="*/ 1328586 w 4537075"/>
              <a:gd name="csY3" fmla="*/ 89521 h 94661"/>
              <a:gd name="csX4" fmla="*/ 0 w 4537075"/>
              <a:gd name="csY4" fmla="*/ 94661 h 94661"/>
              <a:gd name="csX0" fmla="*/ 4537075 w 4537075"/>
              <a:gd name="csY0" fmla="*/ 89212 h 94661"/>
              <a:gd name="csX1" fmla="*/ 2768600 w 4537075"/>
              <a:gd name="csY1" fmla="*/ 91486 h 94661"/>
              <a:gd name="csX2" fmla="*/ 1477558 w 4537075"/>
              <a:gd name="csY2" fmla="*/ 89521 h 94661"/>
              <a:gd name="csX3" fmla="*/ 1403072 w 4537075"/>
              <a:gd name="csY3" fmla="*/ 0 h 94661"/>
              <a:gd name="csX4" fmla="*/ 1328586 w 4537075"/>
              <a:gd name="csY4" fmla="*/ 89521 h 94661"/>
              <a:gd name="csX5" fmla="*/ 0 w 4537075"/>
              <a:gd name="csY5" fmla="*/ 94661 h 94661"/>
              <a:gd name="csX0" fmla="*/ 2768600 w 2768600"/>
              <a:gd name="csY0" fmla="*/ 91486 h 94661"/>
              <a:gd name="csX1" fmla="*/ 1477558 w 2768600"/>
              <a:gd name="csY1" fmla="*/ 89521 h 94661"/>
              <a:gd name="csX2" fmla="*/ 1403072 w 2768600"/>
              <a:gd name="csY2" fmla="*/ 0 h 94661"/>
              <a:gd name="csX3" fmla="*/ 1328586 w 2768600"/>
              <a:gd name="csY3" fmla="*/ 89521 h 94661"/>
              <a:gd name="csX4" fmla="*/ 0 w 2768600"/>
              <a:gd name="csY4" fmla="*/ 94661 h 94661"/>
            </a:gdLst>
            <a:ahLst/>
            <a:cxnLst>
              <a:cxn ang="0">
                <a:pos x="csX0" y="csY0"/>
              </a:cxn>
              <a:cxn ang="0">
                <a:pos x="csX1" y="csY1"/>
              </a:cxn>
              <a:cxn ang="0">
                <a:pos x="csX2" y="csY2"/>
              </a:cxn>
              <a:cxn ang="0">
                <a:pos x="csX3" y="csY3"/>
              </a:cxn>
              <a:cxn ang="0">
                <a:pos x="csX4" y="csY4"/>
              </a:cxn>
            </a:cxnLst>
            <a:rect l="l" t="t" r="r" b="b"/>
            <a:pathLst>
              <a:path w="2768600" h="94661">
                <a:moveTo>
                  <a:pt x="2768600" y="91486"/>
                </a:moveTo>
                <a:lnTo>
                  <a:pt x="1477558" y="89521"/>
                </a:lnTo>
                <a:lnTo>
                  <a:pt x="1403072" y="0"/>
                </a:lnTo>
                <a:lnTo>
                  <a:pt x="1328586" y="89521"/>
                </a:lnTo>
                <a:lnTo>
                  <a:pt x="0" y="9466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4245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B0EB0-AD3B-C866-2814-31C4B3C5E94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64DD5E1-9C80-E60B-7B3E-E00628A6D600}"/>
              </a:ext>
            </a:extLst>
          </p:cNvPr>
          <p:cNvSpPr>
            <a:spLocks noGrp="1"/>
          </p:cNvSpPr>
          <p:nvPr>
            <p:ph type="title"/>
          </p:nvPr>
        </p:nvSpPr>
        <p:spPr/>
        <p:txBody>
          <a:bodyPr/>
          <a:lstStyle/>
          <a:p>
            <a:r>
              <a:rPr lang="fr-FR"/>
              <a:t>PROCÉDURE</a:t>
            </a:r>
            <a:endParaRPr lang="fr-FR" dirty="0"/>
          </a:p>
        </p:txBody>
      </p:sp>
      <p:sp>
        <p:nvSpPr>
          <p:cNvPr id="4" name="Espace réservé du numéro de diapositive 3">
            <a:extLst>
              <a:ext uri="{FF2B5EF4-FFF2-40B4-BE49-F238E27FC236}">
                <a16:creationId xmlns:a16="http://schemas.microsoft.com/office/drawing/2014/main" id="{7020B98D-C35E-1BE7-D3C3-CAE18BD1FEC5}"/>
              </a:ext>
            </a:extLst>
          </p:cNvPr>
          <p:cNvSpPr>
            <a:spLocks noGrp="1"/>
          </p:cNvSpPr>
          <p:nvPr>
            <p:ph type="sldNum" sz="quarter" idx="12"/>
          </p:nvPr>
        </p:nvSpPr>
        <p:spPr/>
        <p:txBody>
          <a:bodyPr/>
          <a:lstStyle/>
          <a:p>
            <a:fld id="{48F63A3B-78C7-47BE-AE5E-E10140E04643}" type="slidenum">
              <a:rPr lang="en-US" smtClean="0"/>
              <a:pPr/>
              <a:t>2</a:t>
            </a:fld>
            <a:r>
              <a:rPr lang="en-US" dirty="0"/>
              <a:t>/2</a:t>
            </a:r>
          </a:p>
        </p:txBody>
      </p:sp>
      <p:sp>
        <p:nvSpPr>
          <p:cNvPr id="5" name="Espace réservé du texte 4">
            <a:extLst>
              <a:ext uri="{FF2B5EF4-FFF2-40B4-BE49-F238E27FC236}">
                <a16:creationId xmlns:a16="http://schemas.microsoft.com/office/drawing/2014/main" id="{95A451F5-2E7A-61AC-2D5A-B14387588359}"/>
              </a:ext>
            </a:extLst>
          </p:cNvPr>
          <p:cNvSpPr>
            <a:spLocks noGrp="1"/>
          </p:cNvSpPr>
          <p:nvPr>
            <p:ph type="body" sz="quarter" idx="13"/>
          </p:nvPr>
        </p:nvSpPr>
        <p:spPr>
          <a:ln>
            <a:solidFill>
              <a:schemeClr val="accent1"/>
            </a:solidFill>
          </a:ln>
        </p:spPr>
        <p:txBody>
          <a:bodyPr/>
          <a:lstStyle/>
          <a:p>
            <a:r>
              <a:rPr lang="fr-FR" b="1" dirty="0"/>
              <a:t>P.05</a:t>
            </a:r>
            <a:r>
              <a:rPr lang="fr-FR" dirty="0"/>
              <a:t> Gestion de la chaine du froid</a:t>
            </a:r>
          </a:p>
        </p:txBody>
      </p:sp>
      <p:sp>
        <p:nvSpPr>
          <p:cNvPr id="6" name="Espace réservé du texte 5">
            <a:extLst>
              <a:ext uri="{FF2B5EF4-FFF2-40B4-BE49-F238E27FC236}">
                <a16:creationId xmlns:a16="http://schemas.microsoft.com/office/drawing/2014/main" id="{D76547D4-1EFE-2F55-F077-BB55E895FA36}"/>
              </a:ext>
            </a:extLst>
          </p:cNvPr>
          <p:cNvSpPr>
            <a:spLocks noGrp="1"/>
          </p:cNvSpPr>
          <p:nvPr>
            <p:ph type="body" sz="quarter" idx="14"/>
          </p:nvPr>
        </p:nvSpPr>
        <p:spPr>
          <a:ln>
            <a:solidFill>
              <a:schemeClr val="accent1"/>
            </a:solidFill>
          </a:ln>
        </p:spPr>
        <p:txBody>
          <a:bodyPr/>
          <a:lstStyle/>
          <a:p>
            <a:r>
              <a:rPr lang="fr-FR" dirty="0"/>
              <a:t>Pharmacie :</a:t>
            </a:r>
          </a:p>
        </p:txBody>
      </p:sp>
      <p:sp>
        <p:nvSpPr>
          <p:cNvPr id="7" name="Espace réservé du texte 6">
            <a:extLst>
              <a:ext uri="{FF2B5EF4-FFF2-40B4-BE49-F238E27FC236}">
                <a16:creationId xmlns:a16="http://schemas.microsoft.com/office/drawing/2014/main" id="{3F833AC8-DDE9-6665-AF9B-353D4B93F06D}"/>
              </a:ext>
            </a:extLst>
          </p:cNvPr>
          <p:cNvSpPr>
            <a:spLocks noGrp="1"/>
          </p:cNvSpPr>
          <p:nvPr>
            <p:ph type="body" sz="quarter" idx="15"/>
          </p:nvPr>
        </p:nvSpPr>
        <p:spPr/>
        <p:txBody>
          <a:bodyPr/>
          <a:lstStyle/>
          <a:p>
            <a:r>
              <a:rPr lang="fr-FR" b="0" dirty="0"/>
              <a:t>Personnaliser l’en-tête</a:t>
            </a:r>
          </a:p>
        </p:txBody>
      </p:sp>
      <p:sp>
        <p:nvSpPr>
          <p:cNvPr id="8" name="Espace réservé du contenu 2">
            <a:extLst>
              <a:ext uri="{FF2B5EF4-FFF2-40B4-BE49-F238E27FC236}">
                <a16:creationId xmlns:a16="http://schemas.microsoft.com/office/drawing/2014/main" id="{F400EAED-EBEC-16FC-A539-B962E2D867DE}"/>
              </a:ext>
            </a:extLst>
          </p:cNvPr>
          <p:cNvSpPr txBox="1">
            <a:spLocks/>
          </p:cNvSpPr>
          <p:nvPr/>
        </p:nvSpPr>
        <p:spPr>
          <a:xfrm>
            <a:off x="739499" y="2045499"/>
            <a:ext cx="1402249" cy="399096"/>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2400" b="0" i="0" kern="1200">
                <a:solidFill>
                  <a:schemeClr val="accent2"/>
                </a:solidFill>
                <a:latin typeface="Azo Sans" panose="020B0603030503020204" pitchFamily="34" charset="77"/>
                <a:ea typeface="+mn-ea"/>
                <a:cs typeface="+mn-cs"/>
              </a:defRPr>
            </a:lvl1pPr>
            <a:lvl2pPr marL="151200" indent="-152984" algn="ctr" defTabSz="755934" rtl="0" eaLnBrk="1" latinLnBrk="0" hangingPunct="1">
              <a:lnSpc>
                <a:spcPts val="1320"/>
              </a:lnSpc>
              <a:spcBef>
                <a:spcPts val="0"/>
              </a:spcBef>
              <a:buClr>
                <a:schemeClr val="accent2"/>
              </a:buClr>
              <a:buFontTx/>
              <a:buNone/>
              <a:defRPr sz="1100" b="1" i="0" kern="1200">
                <a:solidFill>
                  <a:schemeClr val="accent2"/>
                </a:solidFill>
                <a:latin typeface="Azo Sans" panose="020B0603030503020204" pitchFamily="34" charset="77"/>
                <a:ea typeface="+mn-ea"/>
                <a:cs typeface="+mn-cs"/>
              </a:defRPr>
            </a:lvl2pPr>
            <a:lvl3pPr marL="288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18000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dirty="0">
                <a:solidFill>
                  <a:schemeClr val="accent1"/>
                </a:solidFill>
                <a:latin typeface="Arial" panose="020B0604020202020204" pitchFamily="34" charset="0"/>
                <a:cs typeface="Arial" panose="020B0604020202020204" pitchFamily="34" charset="0"/>
              </a:rPr>
              <a:t>Légende</a:t>
            </a:r>
          </a:p>
        </p:txBody>
      </p:sp>
      <p:grpSp>
        <p:nvGrpSpPr>
          <p:cNvPr id="9" name="Groupe 8">
            <a:extLst>
              <a:ext uri="{FF2B5EF4-FFF2-40B4-BE49-F238E27FC236}">
                <a16:creationId xmlns:a16="http://schemas.microsoft.com/office/drawing/2014/main" id="{D0A21799-1FCA-5765-60B0-71ADFDEF8028}"/>
              </a:ext>
            </a:extLst>
          </p:cNvPr>
          <p:cNvGrpSpPr/>
          <p:nvPr/>
        </p:nvGrpSpPr>
        <p:grpSpPr>
          <a:xfrm>
            <a:off x="364586" y="1995784"/>
            <a:ext cx="290053" cy="292100"/>
            <a:chOff x="225503" y="2443266"/>
            <a:chExt cx="290053" cy="292100"/>
          </a:xfrm>
        </p:grpSpPr>
        <p:cxnSp>
          <p:nvCxnSpPr>
            <p:cNvPr id="10" name="Connecteur droit 9">
              <a:extLst>
                <a:ext uri="{FF2B5EF4-FFF2-40B4-BE49-F238E27FC236}">
                  <a16:creationId xmlns:a16="http://schemas.microsoft.com/office/drawing/2014/main" id="{2897D6B8-B37F-CCD0-BF49-EECA3F2431E0}"/>
                </a:ext>
              </a:extLst>
            </p:cNvPr>
            <p:cNvCxnSpPr>
              <a:cxnSpLocks/>
            </p:cNvCxnSpPr>
            <p:nvPr/>
          </p:nvCxnSpPr>
          <p:spPr>
            <a:xfrm>
              <a:off x="225503" y="2443266"/>
              <a:ext cx="290053" cy="185496"/>
            </a:xfrm>
            <a:prstGeom prst="line">
              <a:avLst/>
            </a:prstGeom>
            <a:ln w="12700">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12" name="Connecteur droit 11">
              <a:extLst>
                <a:ext uri="{FF2B5EF4-FFF2-40B4-BE49-F238E27FC236}">
                  <a16:creationId xmlns:a16="http://schemas.microsoft.com/office/drawing/2014/main" id="{7E1D4AFC-9127-56D6-9CC3-310EF5494A19}"/>
                </a:ext>
              </a:extLst>
            </p:cNvPr>
            <p:cNvCxnSpPr>
              <a:cxnSpLocks/>
            </p:cNvCxnSpPr>
            <p:nvPr/>
          </p:nvCxnSpPr>
          <p:spPr>
            <a:xfrm flipV="1">
              <a:off x="350588" y="2629157"/>
              <a:ext cx="158386" cy="106209"/>
            </a:xfrm>
            <a:prstGeom prst="line">
              <a:avLst/>
            </a:prstGeom>
            <a:ln w="12700">
              <a:solidFill>
                <a:schemeClr val="accent1"/>
              </a:solidFill>
            </a:ln>
          </p:spPr>
          <p:style>
            <a:lnRef idx="2">
              <a:schemeClr val="accent1"/>
            </a:lnRef>
            <a:fillRef idx="0">
              <a:schemeClr val="accent1"/>
            </a:fillRef>
            <a:effectRef idx="1">
              <a:schemeClr val="accent1"/>
            </a:effectRef>
            <a:fontRef idx="minor">
              <a:schemeClr val="tx1"/>
            </a:fontRef>
          </p:style>
        </p:cxnSp>
      </p:grpSp>
      <p:sp>
        <p:nvSpPr>
          <p:cNvPr id="24" name="Espace réservé du contenu 2">
            <a:extLst>
              <a:ext uri="{FF2B5EF4-FFF2-40B4-BE49-F238E27FC236}">
                <a16:creationId xmlns:a16="http://schemas.microsoft.com/office/drawing/2014/main" id="{46B25CAB-7192-AF1E-13F4-A611BCD7822F}"/>
              </a:ext>
            </a:extLst>
          </p:cNvPr>
          <p:cNvSpPr txBox="1">
            <a:spLocks/>
          </p:cNvSpPr>
          <p:nvPr/>
        </p:nvSpPr>
        <p:spPr>
          <a:xfrm>
            <a:off x="739499" y="2727731"/>
            <a:ext cx="5338820" cy="399096"/>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2400" b="0" i="0" kern="1200">
                <a:solidFill>
                  <a:schemeClr val="accent2"/>
                </a:solidFill>
                <a:latin typeface="Azo Sans" panose="020B0603030503020204" pitchFamily="34" charset="77"/>
                <a:ea typeface="+mn-ea"/>
                <a:cs typeface="+mn-cs"/>
              </a:defRPr>
            </a:lvl1pPr>
            <a:lvl2pPr marL="151200" indent="-152984" algn="ctr" defTabSz="755934" rtl="0" eaLnBrk="1" latinLnBrk="0" hangingPunct="1">
              <a:lnSpc>
                <a:spcPts val="1320"/>
              </a:lnSpc>
              <a:spcBef>
                <a:spcPts val="0"/>
              </a:spcBef>
              <a:buClr>
                <a:schemeClr val="accent2"/>
              </a:buClr>
              <a:buFontTx/>
              <a:buNone/>
              <a:defRPr sz="1100" b="1" i="0" kern="1200">
                <a:solidFill>
                  <a:schemeClr val="accent2"/>
                </a:solidFill>
                <a:latin typeface="Azo Sans" panose="020B0603030503020204" pitchFamily="34" charset="77"/>
                <a:ea typeface="+mn-ea"/>
                <a:cs typeface="+mn-cs"/>
              </a:defRPr>
            </a:lvl2pPr>
            <a:lvl3pPr marL="288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18000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dirty="0">
                <a:solidFill>
                  <a:schemeClr val="accent1"/>
                </a:solidFill>
                <a:latin typeface="Arial" panose="020B0604020202020204" pitchFamily="34" charset="0"/>
                <a:cs typeface="Arial" panose="020B0604020202020204" pitchFamily="34" charset="0"/>
              </a:rPr>
              <a:t>Commentaires pour un bon usage</a:t>
            </a:r>
          </a:p>
        </p:txBody>
      </p:sp>
      <p:grpSp>
        <p:nvGrpSpPr>
          <p:cNvPr id="25" name="Groupe 24">
            <a:extLst>
              <a:ext uri="{FF2B5EF4-FFF2-40B4-BE49-F238E27FC236}">
                <a16:creationId xmlns:a16="http://schemas.microsoft.com/office/drawing/2014/main" id="{CB50C5BE-5A43-3A9B-802B-F0E7E1AE52BE}"/>
              </a:ext>
            </a:extLst>
          </p:cNvPr>
          <p:cNvGrpSpPr/>
          <p:nvPr/>
        </p:nvGrpSpPr>
        <p:grpSpPr>
          <a:xfrm>
            <a:off x="364587" y="2678016"/>
            <a:ext cx="290053" cy="292100"/>
            <a:chOff x="225503" y="2443266"/>
            <a:chExt cx="290053" cy="292100"/>
          </a:xfrm>
        </p:grpSpPr>
        <p:cxnSp>
          <p:nvCxnSpPr>
            <p:cNvPr id="26" name="Connecteur droit 25">
              <a:extLst>
                <a:ext uri="{FF2B5EF4-FFF2-40B4-BE49-F238E27FC236}">
                  <a16:creationId xmlns:a16="http://schemas.microsoft.com/office/drawing/2014/main" id="{9A13B3F2-8B2F-850A-0F91-A4397DCC2339}"/>
                </a:ext>
              </a:extLst>
            </p:cNvPr>
            <p:cNvCxnSpPr>
              <a:cxnSpLocks/>
            </p:cNvCxnSpPr>
            <p:nvPr/>
          </p:nvCxnSpPr>
          <p:spPr>
            <a:xfrm>
              <a:off x="225503" y="2443266"/>
              <a:ext cx="290053" cy="185496"/>
            </a:xfrm>
            <a:prstGeom prst="line">
              <a:avLst/>
            </a:prstGeom>
            <a:ln w="12700">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27" name="Connecteur droit 26">
              <a:extLst>
                <a:ext uri="{FF2B5EF4-FFF2-40B4-BE49-F238E27FC236}">
                  <a16:creationId xmlns:a16="http://schemas.microsoft.com/office/drawing/2014/main" id="{0337E093-04CD-718E-D42D-DD2BBE51B31B}"/>
                </a:ext>
              </a:extLst>
            </p:cNvPr>
            <p:cNvCxnSpPr>
              <a:cxnSpLocks/>
            </p:cNvCxnSpPr>
            <p:nvPr/>
          </p:nvCxnSpPr>
          <p:spPr>
            <a:xfrm flipV="1">
              <a:off x="350588" y="2629157"/>
              <a:ext cx="158386" cy="106209"/>
            </a:xfrm>
            <a:prstGeom prst="line">
              <a:avLst/>
            </a:prstGeom>
            <a:ln w="12700">
              <a:solidFill>
                <a:schemeClr val="accent1"/>
              </a:solidFill>
            </a:ln>
          </p:spPr>
          <p:style>
            <a:lnRef idx="2">
              <a:schemeClr val="accent1"/>
            </a:lnRef>
            <a:fillRef idx="0">
              <a:schemeClr val="accent1"/>
            </a:fillRef>
            <a:effectRef idx="1">
              <a:schemeClr val="accent1"/>
            </a:effectRef>
            <a:fontRef idx="minor">
              <a:schemeClr val="tx1"/>
            </a:fontRef>
          </p:style>
        </p:cxnSp>
      </p:grpSp>
      <p:sp>
        <p:nvSpPr>
          <p:cNvPr id="32" name="Espace réservé du contenu 2">
            <a:extLst>
              <a:ext uri="{FF2B5EF4-FFF2-40B4-BE49-F238E27FC236}">
                <a16:creationId xmlns:a16="http://schemas.microsoft.com/office/drawing/2014/main" id="{7CF0611A-621D-49BD-317A-CFC483527CD2}"/>
              </a:ext>
            </a:extLst>
          </p:cNvPr>
          <p:cNvSpPr txBox="1">
            <a:spLocks/>
          </p:cNvSpPr>
          <p:nvPr/>
        </p:nvSpPr>
        <p:spPr>
          <a:xfrm>
            <a:off x="489671" y="3544478"/>
            <a:ext cx="2949565" cy="712605"/>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a:r>
              <a:rPr lang="fr-FR" dirty="0" smtClean="0">
                <a:solidFill>
                  <a:schemeClr val="accent1"/>
                </a:solidFill>
                <a:latin typeface="Arial" panose="020B0604020202020204" pitchFamily="34" charset="0"/>
                <a:cs typeface="Arial" panose="020B0604020202020204" pitchFamily="34" charset="0"/>
              </a:rPr>
              <a:t>Caractéristiques </a:t>
            </a:r>
            <a:r>
              <a:rPr lang="fr-FR" dirty="0">
                <a:solidFill>
                  <a:schemeClr val="accent1"/>
                </a:solidFill>
                <a:latin typeface="Arial" panose="020B0604020202020204" pitchFamily="34" charset="0"/>
                <a:cs typeface="Arial" panose="020B0604020202020204" pitchFamily="34" charset="0"/>
              </a:rPr>
              <a:t>de l’enceinte réfrigérée </a:t>
            </a:r>
            <a:r>
              <a:rPr lang="fr-FR" dirty="0" smtClean="0">
                <a:solidFill>
                  <a:schemeClr val="accent1"/>
                </a:solidFill>
                <a:latin typeface="Arial" panose="020B0604020202020204" pitchFamily="34" charset="0"/>
                <a:cs typeface="Arial" panose="020B0604020202020204" pitchFamily="34" charset="0"/>
              </a:rPr>
              <a:t>professionnelle </a:t>
            </a:r>
            <a:r>
              <a:rPr lang="fr-FR" dirty="0">
                <a:solidFill>
                  <a:schemeClr val="accent1"/>
                </a:solidFill>
                <a:latin typeface="Arial" panose="020B0604020202020204" pitchFamily="34" charset="0"/>
                <a:cs typeface="Arial" panose="020B0604020202020204" pitchFamily="34" charset="0"/>
              </a:rPr>
              <a:t>: </a:t>
            </a:r>
          </a:p>
          <a:p>
            <a:pPr marL="171450" lvl="3" indent="-171450" algn="just">
              <a:lnSpc>
                <a:spcPts val="1220"/>
              </a:lnSpc>
              <a:buFont typeface="Courier New" panose="02070309020205020404" pitchFamily="49" charset="0"/>
              <a:buChar char="o"/>
            </a:pPr>
            <a:r>
              <a:rPr lang="fr-FR" dirty="0">
                <a:latin typeface="Arial" panose="020B0604020202020204" pitchFamily="34" charset="0"/>
                <a:cs typeface="Arial" panose="020B0604020202020204" pitchFamily="34" charset="0"/>
              </a:rPr>
              <a:t>Privilégier un type de froid brassé, ventilé ou à air forcé (plutôt que statique)</a:t>
            </a:r>
          </a:p>
        </p:txBody>
      </p:sp>
      <p:sp>
        <p:nvSpPr>
          <p:cNvPr id="45" name="Espace réservé du contenu 2">
            <a:extLst>
              <a:ext uri="{FF2B5EF4-FFF2-40B4-BE49-F238E27FC236}">
                <a16:creationId xmlns:a16="http://schemas.microsoft.com/office/drawing/2014/main" id="{0F42AA74-ED70-C0B6-225D-96AB187005B8}"/>
              </a:ext>
            </a:extLst>
          </p:cNvPr>
          <p:cNvSpPr txBox="1">
            <a:spLocks/>
          </p:cNvSpPr>
          <p:nvPr/>
        </p:nvSpPr>
        <p:spPr>
          <a:xfrm>
            <a:off x="489670" y="4741838"/>
            <a:ext cx="2949566" cy="2890055"/>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a:r>
              <a:rPr lang="fr-FR" dirty="0">
                <a:solidFill>
                  <a:schemeClr val="accent1"/>
                </a:solidFill>
                <a:latin typeface="Arial" panose="020B0604020202020204" pitchFamily="34" charset="0"/>
                <a:cs typeface="Arial" panose="020B0604020202020204" pitchFamily="34" charset="0"/>
              </a:rPr>
              <a:t>Contrôle </a:t>
            </a:r>
            <a:r>
              <a:rPr lang="fr-FR" dirty="0">
                <a:solidFill>
                  <a:schemeClr val="accent1"/>
                </a:solidFill>
                <a:latin typeface="Arial" panose="020B0604020202020204" pitchFamily="34" charset="0"/>
                <a:cs typeface="Arial" panose="020B0604020202020204" pitchFamily="34" charset="0"/>
              </a:rPr>
              <a:t>de </a:t>
            </a:r>
            <a:r>
              <a:rPr lang="fr-FR" dirty="0">
                <a:solidFill>
                  <a:schemeClr val="accent1"/>
                </a:solidFill>
                <a:latin typeface="Arial" panose="020B0604020202020204" pitchFamily="34" charset="0"/>
                <a:cs typeface="Arial" panose="020B0604020202020204" pitchFamily="34" charset="0"/>
              </a:rPr>
              <a:t>l’enceinte réfrigérée </a:t>
            </a:r>
            <a:r>
              <a:rPr lang="fr-FR" dirty="0">
                <a:solidFill>
                  <a:schemeClr val="accent1"/>
                </a:solidFill>
                <a:latin typeface="Arial" panose="020B0604020202020204" pitchFamily="34" charset="0"/>
                <a:cs typeface="Arial" panose="020B0604020202020204" pitchFamily="34" charset="0"/>
              </a:rPr>
              <a:t>: </a:t>
            </a:r>
            <a:endParaRPr lang="fr-FR" dirty="0">
              <a:solidFill>
                <a:schemeClr val="accent1"/>
              </a:solidFill>
              <a:latin typeface="Arial" panose="020B0604020202020204" pitchFamily="34" charset="0"/>
              <a:cs typeface="Arial" panose="020B0604020202020204" pitchFamily="34" charset="0"/>
            </a:endParaRPr>
          </a:p>
          <a:p>
            <a:pPr marL="171450" indent="-171450" algn="just">
              <a:spcBef>
                <a:spcPts val="200"/>
              </a:spcBef>
              <a:buClr>
                <a:srgbClr val="258BA4"/>
              </a:buClr>
              <a:buFont typeface="Courier New" panose="02070309020205020404" pitchFamily="49" charset="0"/>
              <a:buChar char="o"/>
            </a:pPr>
            <a:r>
              <a:rPr lang="fr-FR" dirty="0">
                <a:solidFill>
                  <a:schemeClr val="tx1"/>
                </a:solidFill>
                <a:latin typeface="Arial" panose="020B0604020202020204" pitchFamily="34" charset="0"/>
                <a:cs typeface="Arial" panose="020B0604020202020204" pitchFamily="34" charset="0"/>
              </a:rPr>
              <a:t>Périodiquement, le bon fonctionnement de l'enceinte est vérifié par une méthode dite de "cartographie" permettant de s'assurer de la répartition homogène de l'air réfrigéré dans l'enceinte. En pratique, il s'agit de mesurer la température en différents points du volume utile (9 points pour les enceintes de moins de 1 mètre cube) et ce, durant une période de 30 minutes minimum (cf. FD X15-140 v.2024). Ce contrôle doit être réalisé en charge (l'enceinte doit être dans ses conditions de remplissage normale).</a:t>
            </a:r>
          </a:p>
          <a:p>
            <a:pPr marL="171450" indent="-171450" algn="just">
              <a:spcBef>
                <a:spcPts val="200"/>
              </a:spcBef>
              <a:buClr>
                <a:srgbClr val="258BA4"/>
              </a:buClr>
              <a:buFont typeface="Courier New" panose="02070309020205020404" pitchFamily="49" charset="0"/>
              <a:buChar char="o"/>
            </a:pPr>
            <a:r>
              <a:rPr lang="fr-FR" dirty="0">
                <a:solidFill>
                  <a:schemeClr val="tx1"/>
                </a:solidFill>
                <a:latin typeface="Arial" panose="020B0604020202020204" pitchFamily="34" charset="0"/>
                <a:cs typeface="Arial" panose="020B0604020202020204" pitchFamily="34" charset="0"/>
              </a:rPr>
              <a:t>La périodicité est fixée selon une analyse de risques basée sur la criticité des produits stockés, l'ancienneté de l'enceinte et la qualité des relevés de température quotidiens. Elle ne doit pas dépasser 5 ans.</a:t>
            </a:r>
          </a:p>
        </p:txBody>
      </p:sp>
      <p:grpSp>
        <p:nvGrpSpPr>
          <p:cNvPr id="34" name="Groupe 33">
            <a:extLst>
              <a:ext uri="{FF2B5EF4-FFF2-40B4-BE49-F238E27FC236}">
                <a16:creationId xmlns:a16="http://schemas.microsoft.com/office/drawing/2014/main" id="{018213C6-C5B6-48DE-85A8-EFC4C0C843C5}"/>
              </a:ext>
            </a:extLst>
          </p:cNvPr>
          <p:cNvGrpSpPr/>
          <p:nvPr/>
        </p:nvGrpSpPr>
        <p:grpSpPr>
          <a:xfrm>
            <a:off x="489671" y="3286685"/>
            <a:ext cx="1140562" cy="211541"/>
            <a:chOff x="4820850" y="4231021"/>
            <a:chExt cx="1140562" cy="211541"/>
          </a:xfrm>
        </p:grpSpPr>
        <p:sp>
          <p:nvSpPr>
            <p:cNvPr id="35" name="Ellipse 34">
              <a:extLst>
                <a:ext uri="{FF2B5EF4-FFF2-40B4-BE49-F238E27FC236}">
                  <a16:creationId xmlns:a16="http://schemas.microsoft.com/office/drawing/2014/main" id="{4F090028-5A44-9CE8-E1D5-BE67C954563A}"/>
                </a:ext>
              </a:extLst>
            </p:cNvPr>
            <p:cNvSpPr/>
            <p:nvPr/>
          </p:nvSpPr>
          <p:spPr>
            <a:xfrm>
              <a:off x="5371514" y="4392162"/>
              <a:ext cx="50400" cy="50400"/>
            </a:xfrm>
            <a:prstGeom prst="ellipse">
              <a:avLst/>
            </a:prstGeom>
            <a:solidFill>
              <a:schemeClr val="accent1">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36" name="Ellipse 35">
              <a:extLst>
                <a:ext uri="{FF2B5EF4-FFF2-40B4-BE49-F238E27FC236}">
                  <a16:creationId xmlns:a16="http://schemas.microsoft.com/office/drawing/2014/main" id="{EBD22574-EB6E-9D5F-A2C7-D450F7FAB7DF}"/>
                </a:ext>
              </a:extLst>
            </p:cNvPr>
            <p:cNvSpPr/>
            <p:nvPr/>
          </p:nvSpPr>
          <p:spPr>
            <a:xfrm>
              <a:off x="5371514" y="4328662"/>
              <a:ext cx="50400" cy="50400"/>
            </a:xfrm>
            <a:prstGeom prst="ellipse">
              <a:avLst/>
            </a:prstGeom>
            <a:solidFill>
              <a:schemeClr val="accent1">
                <a:lumMod val="40000"/>
                <a:lumOff val="60000"/>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37" name="Forme libre 36">
              <a:extLst>
                <a:ext uri="{FF2B5EF4-FFF2-40B4-BE49-F238E27FC236}">
                  <a16:creationId xmlns:a16="http://schemas.microsoft.com/office/drawing/2014/main" id="{2ACDABF2-D1FC-7671-9564-372F0C28A4F3}"/>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sp>
        <p:nvSpPr>
          <p:cNvPr id="52" name="Espace réservé du contenu 2">
            <a:extLst>
              <a:ext uri="{FF2B5EF4-FFF2-40B4-BE49-F238E27FC236}">
                <a16:creationId xmlns:a16="http://schemas.microsoft.com/office/drawing/2014/main" id="{BC6A9B13-FD6C-D97A-3AC4-B324E167A68A}"/>
              </a:ext>
            </a:extLst>
          </p:cNvPr>
          <p:cNvSpPr txBox="1">
            <a:spLocks/>
          </p:cNvSpPr>
          <p:nvPr/>
        </p:nvSpPr>
        <p:spPr>
          <a:xfrm>
            <a:off x="3811861" y="3543817"/>
            <a:ext cx="3411652" cy="1395805"/>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a:r>
              <a:rPr lang="fr-FR" dirty="0">
                <a:solidFill>
                  <a:schemeClr val="accent1"/>
                </a:solidFill>
                <a:latin typeface="Arial" panose="020B0604020202020204" pitchFamily="34" charset="0"/>
                <a:cs typeface="Arial" panose="020B0604020202020204" pitchFamily="34" charset="0"/>
              </a:rPr>
              <a:t>Relevé &amp; suivi des </a:t>
            </a:r>
            <a:r>
              <a:rPr lang="fr-FR" dirty="0" smtClean="0">
                <a:solidFill>
                  <a:schemeClr val="accent1"/>
                </a:solidFill>
                <a:latin typeface="Arial" panose="020B0604020202020204" pitchFamily="34" charset="0"/>
                <a:cs typeface="Arial" panose="020B0604020202020204" pitchFamily="34" charset="0"/>
              </a:rPr>
              <a:t>températures </a:t>
            </a:r>
            <a:r>
              <a:rPr lang="fr-FR" dirty="0">
                <a:solidFill>
                  <a:schemeClr val="accent1"/>
                </a:solidFill>
                <a:latin typeface="Arial" panose="020B0604020202020204" pitchFamily="34" charset="0"/>
                <a:cs typeface="Arial" panose="020B0604020202020204" pitchFamily="34" charset="0"/>
              </a:rPr>
              <a:t>: </a:t>
            </a:r>
          </a:p>
          <a:p>
            <a:pPr marL="171450" indent="-171450" algn="just">
              <a:spcBef>
                <a:spcPts val="200"/>
              </a:spcBef>
              <a:buClr>
                <a:srgbClr val="258BA4"/>
              </a:buClr>
              <a:buFont typeface="Courier New" panose="02070309020205020404" pitchFamily="49" charset="0"/>
              <a:buChar char="o"/>
            </a:pPr>
            <a:r>
              <a:rPr lang="fr-FR" dirty="0">
                <a:solidFill>
                  <a:schemeClr val="tx1"/>
                </a:solidFill>
                <a:latin typeface="Arial" panose="020B0604020202020204" pitchFamily="34" charset="0"/>
                <a:cs typeface="Arial" panose="020B0604020202020204" pitchFamily="34" charset="0"/>
              </a:rPr>
              <a:t>L’enceinte réfrigérée dispose d’un système indépendant de suivi (sonde) et d’enregistrement en continu de la température. </a:t>
            </a:r>
          </a:p>
          <a:p>
            <a:pPr marL="171450" indent="-171450" algn="just">
              <a:spcBef>
                <a:spcPts val="200"/>
              </a:spcBef>
              <a:buClr>
                <a:srgbClr val="258BA4"/>
              </a:buClr>
              <a:buFont typeface="Courier New" panose="02070309020205020404" pitchFamily="49" charset="0"/>
              <a:buChar char="o"/>
            </a:pPr>
            <a:r>
              <a:rPr lang="fr-FR" dirty="0">
                <a:solidFill>
                  <a:schemeClr val="tx1"/>
                </a:solidFill>
                <a:latin typeface="Arial" panose="020B0604020202020204" pitchFamily="34" charset="0"/>
                <a:cs typeface="Arial" panose="020B0604020202020204" pitchFamily="34" charset="0"/>
              </a:rPr>
              <a:t>Le système doit disposer d’une alarme permettant de détecter les ruptures de la chaîne du froid (excursions de température).</a:t>
            </a:r>
          </a:p>
        </p:txBody>
      </p:sp>
      <p:sp>
        <p:nvSpPr>
          <p:cNvPr id="57" name="Espace réservé du contenu 2">
            <a:extLst>
              <a:ext uri="{FF2B5EF4-FFF2-40B4-BE49-F238E27FC236}">
                <a16:creationId xmlns:a16="http://schemas.microsoft.com/office/drawing/2014/main" id="{6704A284-9EA9-F8BF-2182-822105ACE130}"/>
              </a:ext>
            </a:extLst>
          </p:cNvPr>
          <p:cNvSpPr txBox="1">
            <a:spLocks/>
          </p:cNvSpPr>
          <p:nvPr/>
        </p:nvSpPr>
        <p:spPr>
          <a:xfrm>
            <a:off x="3811861" y="5244177"/>
            <a:ext cx="3411652" cy="3369109"/>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a:spcBef>
                <a:spcPts val="200"/>
              </a:spcBef>
              <a:buClr>
                <a:srgbClr val="258BA4"/>
              </a:buClr>
            </a:pPr>
            <a:r>
              <a:rPr lang="fr-FR" dirty="0">
                <a:solidFill>
                  <a:schemeClr val="accent1"/>
                </a:solidFill>
                <a:latin typeface="Arial" panose="020B0604020202020204" pitchFamily="34" charset="0"/>
                <a:cs typeface="Arial" panose="020B0604020202020204" pitchFamily="34" charset="0"/>
              </a:rPr>
              <a:t>Rupture de la chaîne du </a:t>
            </a:r>
            <a:r>
              <a:rPr lang="fr-FR" dirty="0" smtClean="0">
                <a:solidFill>
                  <a:schemeClr val="accent1"/>
                </a:solidFill>
                <a:latin typeface="Arial" panose="020B0604020202020204" pitchFamily="34" charset="0"/>
                <a:cs typeface="Arial" panose="020B0604020202020204" pitchFamily="34" charset="0"/>
              </a:rPr>
              <a:t>froid </a:t>
            </a:r>
            <a:r>
              <a:rPr lang="fr-FR" dirty="0" smtClean="0">
                <a:solidFill>
                  <a:srgbClr val="FF0000"/>
                </a:solidFill>
                <a:latin typeface="Arial" panose="020B0604020202020204" pitchFamily="34" charset="0"/>
                <a:cs typeface="Arial" panose="020B0604020202020204" pitchFamily="34" charset="0"/>
              </a:rPr>
              <a:t>: </a:t>
            </a:r>
            <a:endParaRPr lang="fr-FR" dirty="0" smtClean="0">
              <a:solidFill>
                <a:schemeClr val="tx1"/>
              </a:solidFill>
              <a:latin typeface="Arial" panose="020B0604020202020204" pitchFamily="34" charset="0"/>
              <a:cs typeface="Arial" panose="020B0604020202020204" pitchFamily="34" charset="0"/>
            </a:endParaRPr>
          </a:p>
          <a:p>
            <a:r>
              <a:rPr lang="fr-FR" dirty="0" smtClean="0">
                <a:solidFill>
                  <a:schemeClr val="tx1"/>
                </a:solidFill>
                <a:latin typeface="Arial" panose="020B0604020202020204" pitchFamily="34" charset="0"/>
                <a:cs typeface="Arial" panose="020B0604020202020204" pitchFamily="34" charset="0"/>
                <a:sym typeface="Wingdings" panose="05000000000000000000" pitchFamily="2" charset="2"/>
              </a:rPr>
              <a:t> M</a:t>
            </a:r>
            <a:r>
              <a:rPr lang="fr-FR" dirty="0" smtClean="0">
                <a:solidFill>
                  <a:schemeClr val="tx1"/>
                </a:solidFill>
                <a:latin typeface="Arial" panose="020B0604020202020204" pitchFamily="34" charset="0"/>
                <a:cs typeface="Arial" panose="020B0604020202020204" pitchFamily="34" charset="0"/>
              </a:rPr>
              <a:t>édicament </a:t>
            </a:r>
            <a:r>
              <a:rPr lang="fr-FR" dirty="0">
                <a:solidFill>
                  <a:schemeClr val="tx1"/>
                </a:solidFill>
                <a:latin typeface="Arial" panose="020B0604020202020204" pitchFamily="34" charset="0"/>
                <a:cs typeface="Arial" panose="020B0604020202020204" pitchFamily="34" charset="0"/>
              </a:rPr>
              <a:t>thermosensible exposé à une rupture de la chaîne du froid lorsque la température se situe en-dessous de 2 degrés </a:t>
            </a:r>
            <a:r>
              <a:rPr lang="fr-FR" dirty="0" err="1">
                <a:solidFill>
                  <a:schemeClr val="tx1"/>
                </a:solidFill>
                <a:latin typeface="Arial" panose="020B0604020202020204" pitchFamily="34" charset="0"/>
                <a:cs typeface="Arial" panose="020B0604020202020204" pitchFamily="34" charset="0"/>
              </a:rPr>
              <a:t>celsius</a:t>
            </a:r>
            <a:r>
              <a:rPr lang="fr-FR" dirty="0">
                <a:solidFill>
                  <a:schemeClr val="tx1"/>
                </a:solidFill>
                <a:latin typeface="Arial" panose="020B0604020202020204" pitchFamily="34" charset="0"/>
                <a:cs typeface="Arial" panose="020B0604020202020204" pitchFamily="34" charset="0"/>
              </a:rPr>
              <a:t> ou au-dessus de 8 degrés </a:t>
            </a:r>
            <a:r>
              <a:rPr lang="fr-FR" dirty="0" err="1">
                <a:solidFill>
                  <a:schemeClr val="tx1"/>
                </a:solidFill>
                <a:latin typeface="Arial" panose="020B0604020202020204" pitchFamily="34" charset="0"/>
                <a:cs typeface="Arial" panose="020B0604020202020204" pitchFamily="34" charset="0"/>
              </a:rPr>
              <a:t>celsius</a:t>
            </a:r>
            <a:endParaRPr lang="fr-FR" dirty="0">
              <a:solidFill>
                <a:schemeClr val="tx1"/>
              </a:solidFill>
              <a:latin typeface="Arial" panose="020B0604020202020204" pitchFamily="34" charset="0"/>
              <a:cs typeface="Arial" panose="020B0604020202020204" pitchFamily="34" charset="0"/>
            </a:endParaRPr>
          </a:p>
          <a:p>
            <a:pPr algn="just">
              <a:spcBef>
                <a:spcPts val="200"/>
              </a:spcBef>
              <a:buClr>
                <a:srgbClr val="258BA4"/>
              </a:buClr>
            </a:pPr>
            <a:r>
              <a:rPr lang="fr-FR" dirty="0">
                <a:solidFill>
                  <a:schemeClr val="tx1"/>
                </a:solidFill>
                <a:latin typeface="Arial" panose="020B0604020202020204" pitchFamily="34" charset="0"/>
                <a:cs typeface="Arial" panose="020B0604020202020204" pitchFamily="34" charset="0"/>
                <a:sym typeface="Wingdings" panose="05000000000000000000" pitchFamily="2" charset="2"/>
              </a:rPr>
              <a:t> </a:t>
            </a:r>
            <a:r>
              <a:rPr lang="fr-FR" dirty="0" smtClean="0">
                <a:solidFill>
                  <a:schemeClr val="tx1"/>
                </a:solidFill>
                <a:latin typeface="Arial" panose="020B0604020202020204" pitchFamily="34" charset="0"/>
                <a:cs typeface="Arial" panose="020B0604020202020204" pitchFamily="34" charset="0"/>
              </a:rPr>
              <a:t>En </a:t>
            </a:r>
            <a:r>
              <a:rPr lang="fr-FR" dirty="0">
                <a:solidFill>
                  <a:schemeClr val="tx1"/>
                </a:solidFill>
                <a:latin typeface="Arial" panose="020B0604020202020204" pitchFamily="34" charset="0"/>
                <a:cs typeface="Arial" panose="020B0604020202020204" pitchFamily="34" charset="0"/>
              </a:rPr>
              <a:t>cas de rupture de la chaîne du froid il convient de :</a:t>
            </a:r>
          </a:p>
          <a:p>
            <a:pPr marL="171450" indent="-171450" algn="just">
              <a:spcBef>
                <a:spcPts val="200"/>
              </a:spcBef>
              <a:buClr>
                <a:srgbClr val="258BA4"/>
              </a:buClr>
              <a:buFont typeface="Courier New" panose="02070309020205020404" pitchFamily="49" charset="0"/>
              <a:buChar char="o"/>
            </a:pPr>
            <a:r>
              <a:rPr lang="fr-FR" dirty="0">
                <a:solidFill>
                  <a:schemeClr val="tx1"/>
                </a:solidFill>
                <a:latin typeface="Arial" panose="020B0604020202020204" pitchFamily="34" charset="0"/>
                <a:cs typeface="Arial" panose="020B0604020202020204" pitchFamily="34" charset="0"/>
              </a:rPr>
              <a:t>Stopper immédiatement les délivrances de produits thermosensibles.</a:t>
            </a:r>
          </a:p>
          <a:p>
            <a:pPr marL="171450" indent="-171450" algn="just">
              <a:spcBef>
                <a:spcPts val="200"/>
              </a:spcBef>
              <a:buClr>
                <a:srgbClr val="258BA4"/>
              </a:buClr>
              <a:buFont typeface="Courier New" panose="02070309020205020404" pitchFamily="49" charset="0"/>
              <a:buChar char="o"/>
            </a:pPr>
            <a:r>
              <a:rPr lang="fr-FR" dirty="0">
                <a:solidFill>
                  <a:schemeClr val="tx1"/>
                </a:solidFill>
                <a:latin typeface="Arial" panose="020B0604020202020204" pitchFamily="34" charset="0"/>
                <a:cs typeface="Arial" panose="020B0604020202020204" pitchFamily="34" charset="0"/>
              </a:rPr>
              <a:t>Analyser la durée et l’ampleur de la rupture.</a:t>
            </a:r>
          </a:p>
          <a:p>
            <a:pPr marL="171450" indent="-171450" algn="just">
              <a:spcBef>
                <a:spcPts val="200"/>
              </a:spcBef>
              <a:buClr>
                <a:srgbClr val="258BA4"/>
              </a:buClr>
              <a:buFont typeface="Courier New" panose="02070309020205020404" pitchFamily="49" charset="0"/>
              <a:buChar char="o"/>
            </a:pPr>
            <a:r>
              <a:rPr lang="fr-FR" dirty="0">
                <a:solidFill>
                  <a:schemeClr val="tx1"/>
                </a:solidFill>
                <a:latin typeface="Arial" panose="020B0604020202020204" pitchFamily="34" charset="0"/>
                <a:cs typeface="Arial" panose="020B0604020202020204" pitchFamily="34" charset="0"/>
              </a:rPr>
              <a:t>La décision de maintenir à la vente les produits doit être </a:t>
            </a:r>
            <a:r>
              <a:rPr lang="fr-FR" dirty="0" smtClean="0">
                <a:solidFill>
                  <a:schemeClr val="tx1"/>
                </a:solidFill>
                <a:latin typeface="Arial" panose="020B0604020202020204" pitchFamily="34" charset="0"/>
                <a:cs typeface="Arial" panose="020B0604020202020204" pitchFamily="34" charset="0"/>
              </a:rPr>
              <a:t>rigoureusement documentée </a:t>
            </a:r>
            <a:r>
              <a:rPr lang="fr-FR" dirty="0">
                <a:solidFill>
                  <a:schemeClr val="tx1"/>
                </a:solidFill>
                <a:latin typeface="Arial" panose="020B0604020202020204" pitchFamily="34" charset="0"/>
                <a:cs typeface="Arial" panose="020B0604020202020204" pitchFamily="34" charset="0"/>
              </a:rPr>
              <a:t>(contacter le laboratoire fabricant, consulter le RCP du médicament, références ANSM, littérature scientifique)</a:t>
            </a:r>
            <a:r>
              <a:rPr lang="fr-FR" dirty="0" smtClean="0">
                <a:solidFill>
                  <a:schemeClr val="tx1"/>
                </a:solidFill>
              </a:rPr>
              <a:t> </a:t>
            </a:r>
            <a:r>
              <a:rPr lang="fr-FR" dirty="0" smtClean="0">
                <a:solidFill>
                  <a:schemeClr val="tx1"/>
                </a:solidFill>
                <a:latin typeface="Arial" panose="020B0604020202020204" pitchFamily="34" charset="0"/>
                <a:cs typeface="Arial" panose="020B0604020202020204" pitchFamily="34" charset="0"/>
              </a:rPr>
              <a:t>et </a:t>
            </a:r>
            <a:r>
              <a:rPr lang="fr-FR" dirty="0">
                <a:solidFill>
                  <a:schemeClr val="tx1"/>
                </a:solidFill>
                <a:latin typeface="Arial" panose="020B0604020202020204" pitchFamily="34" charset="0"/>
                <a:cs typeface="Arial" panose="020B0604020202020204" pitchFamily="34" charset="0"/>
              </a:rPr>
              <a:t>validée par le pharmacien</a:t>
            </a:r>
          </a:p>
          <a:p>
            <a:pPr marL="171450" indent="-171450" algn="just">
              <a:spcBef>
                <a:spcPts val="200"/>
              </a:spcBef>
              <a:buClr>
                <a:srgbClr val="258BA4"/>
              </a:buClr>
              <a:buFont typeface="Courier New" panose="02070309020205020404" pitchFamily="49" charset="0"/>
              <a:buChar char="o"/>
            </a:pPr>
            <a:r>
              <a:rPr lang="fr-FR" dirty="0">
                <a:solidFill>
                  <a:schemeClr val="tx1"/>
                </a:solidFill>
                <a:latin typeface="Arial" panose="020B0604020202020204" pitchFamily="34" charset="0"/>
                <a:cs typeface="Arial" panose="020B0604020202020204" pitchFamily="34" charset="0"/>
              </a:rPr>
              <a:t>Contacter (si nécessaire) les patients concernés</a:t>
            </a:r>
            <a:r>
              <a:rPr lang="fr-FR" dirty="0" smtClean="0">
                <a:solidFill>
                  <a:schemeClr val="tx1"/>
                </a:solidFill>
                <a:latin typeface="Arial" panose="020B0604020202020204" pitchFamily="34" charset="0"/>
                <a:cs typeface="Arial" panose="020B0604020202020204" pitchFamily="34" charset="0"/>
              </a:rPr>
              <a:t>.</a:t>
            </a:r>
          </a:p>
          <a:p>
            <a:r>
              <a:rPr lang="fr-FR" b="1" dirty="0" smtClean="0">
                <a:solidFill>
                  <a:schemeClr val="tx1"/>
                </a:solidFill>
                <a:latin typeface="Arial" panose="020B0604020202020204" pitchFamily="34" charset="0"/>
                <a:cs typeface="Arial" panose="020B0604020202020204" pitchFamily="34" charset="0"/>
              </a:rPr>
              <a:t>&gt; </a:t>
            </a:r>
            <a:r>
              <a:rPr lang="fr-FR" b="1" dirty="0">
                <a:solidFill>
                  <a:schemeClr val="tx1"/>
                </a:solidFill>
                <a:latin typeface="Arial" panose="020B0604020202020204" pitchFamily="34" charset="0"/>
                <a:cs typeface="Arial" panose="020B0604020202020204" pitchFamily="34" charset="0"/>
              </a:rPr>
              <a:t>La conduite à tenir en cas de </a:t>
            </a:r>
            <a:r>
              <a:rPr lang="fr-FR" b="1" dirty="0" smtClean="0">
                <a:solidFill>
                  <a:schemeClr val="tx1"/>
                </a:solidFill>
                <a:latin typeface="Arial" panose="020B0604020202020204" pitchFamily="34" charset="0"/>
                <a:cs typeface="Arial" panose="020B0604020202020204" pitchFamily="34" charset="0"/>
              </a:rPr>
              <a:t>panne d’une </a:t>
            </a:r>
            <a:r>
              <a:rPr lang="fr-FR" b="1" dirty="0">
                <a:solidFill>
                  <a:schemeClr val="tx1"/>
                </a:solidFill>
                <a:latin typeface="Arial" panose="020B0604020202020204" pitchFamily="34" charset="0"/>
                <a:cs typeface="Arial" panose="020B0604020202020204" pitchFamily="34" charset="0"/>
              </a:rPr>
              <a:t>enceinte et </a:t>
            </a:r>
            <a:r>
              <a:rPr lang="fr-FR" b="1" dirty="0" smtClean="0">
                <a:solidFill>
                  <a:schemeClr val="tx1"/>
                </a:solidFill>
                <a:latin typeface="Arial" panose="020B0604020202020204" pitchFamily="34" charset="0"/>
                <a:cs typeface="Arial" panose="020B0604020202020204" pitchFamily="34" charset="0"/>
              </a:rPr>
              <a:t>en cas de </a:t>
            </a:r>
            <a:r>
              <a:rPr lang="fr-FR" b="1" dirty="0">
                <a:solidFill>
                  <a:schemeClr val="tx1"/>
                </a:solidFill>
                <a:latin typeface="Arial" panose="020B0604020202020204" pitchFamily="34" charset="0"/>
                <a:cs typeface="Arial" panose="020B0604020202020204" pitchFamily="34" charset="0"/>
              </a:rPr>
              <a:t>rupture du froid doit être connue de </a:t>
            </a:r>
            <a:r>
              <a:rPr lang="fr-FR" b="1" dirty="0" smtClean="0">
                <a:solidFill>
                  <a:schemeClr val="tx1"/>
                </a:solidFill>
                <a:latin typeface="Arial" panose="020B0604020202020204" pitchFamily="34" charset="0"/>
                <a:cs typeface="Arial" panose="020B0604020202020204" pitchFamily="34" charset="0"/>
              </a:rPr>
              <a:t>l’équipe</a:t>
            </a:r>
            <a:endParaRPr lang="fr-FR" b="1" dirty="0">
              <a:solidFill>
                <a:schemeClr val="tx1"/>
              </a:solidFill>
              <a:latin typeface="Arial" panose="020B0604020202020204" pitchFamily="34" charset="0"/>
              <a:cs typeface="Arial" panose="020B0604020202020204" pitchFamily="34" charset="0"/>
            </a:endParaRPr>
          </a:p>
        </p:txBody>
      </p:sp>
      <p:sp>
        <p:nvSpPr>
          <p:cNvPr id="65" name="ZoneTexte 64">
            <a:extLst>
              <a:ext uri="{FF2B5EF4-FFF2-40B4-BE49-F238E27FC236}">
                <a16:creationId xmlns:a16="http://schemas.microsoft.com/office/drawing/2014/main" id="{B8DCBB26-EA07-D54D-B863-EF86E3191154}"/>
              </a:ext>
            </a:extLst>
          </p:cNvPr>
          <p:cNvSpPr txBox="1"/>
          <p:nvPr/>
        </p:nvSpPr>
        <p:spPr>
          <a:xfrm>
            <a:off x="3678155" y="8902343"/>
            <a:ext cx="3555904" cy="939144"/>
          </a:xfrm>
          <a:prstGeom prst="rect">
            <a:avLst/>
          </a:prstGeom>
          <a:noFill/>
          <a:ln w="9525">
            <a:solidFill>
              <a:schemeClr val="accent1"/>
            </a:solidFill>
          </a:ln>
        </p:spPr>
        <p:txBody>
          <a:bodyPr wrap="square" lIns="180000" tIns="108000" anchor="t">
            <a:noAutofit/>
          </a:bodyPr>
          <a:lstStyle/>
          <a:p>
            <a:r>
              <a:rPr lang="fr-FR" sz="1100" b="1" dirty="0">
                <a:solidFill>
                  <a:schemeClr val="accent1"/>
                </a:solidFill>
                <a:latin typeface="Arial" panose="020B0604020202020204" pitchFamily="34" charset="0"/>
                <a:cs typeface="Arial" panose="020B0604020202020204" pitchFamily="34" charset="0"/>
              </a:rPr>
              <a:t>Références :</a:t>
            </a:r>
          </a:p>
          <a:p>
            <a:r>
              <a:rPr lang="fr-FR" sz="1100" dirty="0" smtClean="0">
                <a:latin typeface="Arial" panose="020B0604020202020204" pitchFamily="34" charset="0"/>
                <a:cs typeface="Arial" panose="020B0604020202020204" pitchFamily="34" charset="0"/>
              </a:rPr>
              <a:t>Recommandations </a:t>
            </a:r>
            <a:r>
              <a:rPr lang="fr-FR" sz="1100" dirty="0">
                <a:latin typeface="Arial" panose="020B0604020202020204" pitchFamily="34" charset="0"/>
                <a:cs typeface="Arial" panose="020B0604020202020204" pitchFamily="34" charset="0"/>
              </a:rPr>
              <a:t>de gestion des produits soumis à la chaine du froid (ONP</a:t>
            </a:r>
            <a:r>
              <a:rPr lang="fr-FR" sz="1100" dirty="0" smtClean="0">
                <a:latin typeface="Arial" panose="020B0604020202020204" pitchFamily="34" charset="0"/>
                <a:cs typeface="Arial" panose="020B0604020202020204" pitchFamily="34" charset="0"/>
              </a:rPr>
              <a:t>)</a:t>
            </a:r>
          </a:p>
          <a:p>
            <a:r>
              <a:rPr lang="fr-FR" sz="1100" dirty="0" smtClean="0">
                <a:latin typeface="Arial" panose="020B0604020202020204" pitchFamily="34" charset="0"/>
                <a:cs typeface="Arial" panose="020B0604020202020204" pitchFamily="34" charset="0"/>
                <a:hlinkClick r:id="rId3"/>
              </a:rPr>
              <a:t>Laboratoire National de Métrologie et d’Essai</a:t>
            </a:r>
            <a:r>
              <a:rPr lang="fr-FR" sz="1100" dirty="0" smtClean="0">
                <a:latin typeface="Arial" panose="020B0604020202020204" pitchFamily="34" charset="0"/>
                <a:cs typeface="Arial" panose="020B0604020202020204" pitchFamily="34" charset="0"/>
              </a:rPr>
              <a:t> - LNE</a:t>
            </a:r>
            <a:endParaRPr lang="fr-FR" sz="1100" dirty="0">
              <a:latin typeface="Arial" panose="020B0604020202020204" pitchFamily="34" charset="0"/>
              <a:cs typeface="Arial" panose="020B0604020202020204" pitchFamily="34" charset="0"/>
            </a:endParaRPr>
          </a:p>
        </p:txBody>
      </p:sp>
      <p:sp>
        <p:nvSpPr>
          <p:cNvPr id="68" name="ZoneTexte 67">
            <a:extLst>
              <a:ext uri="{FF2B5EF4-FFF2-40B4-BE49-F238E27FC236}">
                <a16:creationId xmlns:a16="http://schemas.microsoft.com/office/drawing/2014/main" id="{CDC9D813-6FC0-C6DB-6D60-5713EA4D726A}"/>
              </a:ext>
            </a:extLst>
          </p:cNvPr>
          <p:cNvSpPr txBox="1"/>
          <p:nvPr/>
        </p:nvSpPr>
        <p:spPr>
          <a:xfrm>
            <a:off x="2112882" y="1965998"/>
            <a:ext cx="898048" cy="504000"/>
          </a:xfrm>
          <a:prstGeom prst="rect">
            <a:avLst/>
          </a:prstGeom>
          <a:noFill/>
          <a:ln>
            <a:solidFill>
              <a:schemeClr val="accent1"/>
            </a:solidFill>
          </a:ln>
        </p:spPr>
        <p:txBody>
          <a:bodyPr wrap="square" lIns="0" tIns="0" rIns="0" bIns="0" anchor="ctr">
            <a:noAutofit/>
          </a:bodyPr>
          <a:lstStyle/>
          <a:p>
            <a:pPr algn="ctr">
              <a:buNone/>
            </a:pPr>
            <a:r>
              <a:rPr lang="fr-FR" sz="1100" dirty="0">
                <a:effectLst/>
                <a:latin typeface="Arial" panose="020B0604020202020204" pitchFamily="34" charset="0"/>
                <a:cs typeface="Arial" panose="020B0604020202020204" pitchFamily="34" charset="0"/>
              </a:rPr>
              <a:t>Action </a:t>
            </a:r>
            <a:br>
              <a:rPr lang="fr-FR" sz="1100" dirty="0">
                <a:effectLst/>
                <a:latin typeface="Arial" panose="020B0604020202020204" pitchFamily="34" charset="0"/>
                <a:cs typeface="Arial" panose="020B0604020202020204" pitchFamily="34" charset="0"/>
              </a:rPr>
            </a:br>
            <a:r>
              <a:rPr lang="fr-FR" sz="1100" dirty="0">
                <a:effectLst/>
                <a:latin typeface="Arial" panose="020B0604020202020204" pitchFamily="34" charset="0"/>
                <a:cs typeface="Arial" panose="020B0604020202020204" pitchFamily="34" charset="0"/>
              </a:rPr>
              <a:t>à Réaliser</a:t>
            </a:r>
          </a:p>
        </p:txBody>
      </p:sp>
      <p:sp>
        <p:nvSpPr>
          <p:cNvPr id="69" name="ZoneTexte 68">
            <a:extLst>
              <a:ext uri="{FF2B5EF4-FFF2-40B4-BE49-F238E27FC236}">
                <a16:creationId xmlns:a16="http://schemas.microsoft.com/office/drawing/2014/main" id="{8063640D-98DF-1F54-08F1-73F6DC143F16}"/>
              </a:ext>
            </a:extLst>
          </p:cNvPr>
          <p:cNvSpPr txBox="1"/>
          <p:nvPr/>
        </p:nvSpPr>
        <p:spPr>
          <a:xfrm>
            <a:off x="3186308" y="1965998"/>
            <a:ext cx="898048" cy="504000"/>
          </a:xfrm>
          <a:prstGeom prst="rect">
            <a:avLst/>
          </a:prstGeom>
          <a:solidFill>
            <a:schemeClr val="accent1">
              <a:lumMod val="40000"/>
              <a:lumOff val="60000"/>
            </a:schemeClr>
          </a:solidFill>
        </p:spPr>
        <p:txBody>
          <a:bodyPr wrap="square" lIns="0" tIns="0" rIns="0" bIns="0" anchor="ctr">
            <a:noAutofit/>
          </a:bodyPr>
          <a:lstStyle/>
          <a:p>
            <a:pPr algn="ctr">
              <a:buNone/>
            </a:pPr>
            <a:r>
              <a:rPr lang="fr-FR" sz="1100" dirty="0">
                <a:effectLst/>
                <a:latin typeface="Arial" panose="020B0604020202020204" pitchFamily="34" charset="0"/>
                <a:cs typeface="Arial" panose="020B0604020202020204" pitchFamily="34" charset="0"/>
              </a:rPr>
              <a:t>Point</a:t>
            </a:r>
          </a:p>
          <a:p>
            <a:pPr algn="ctr">
              <a:buNone/>
            </a:pPr>
            <a:r>
              <a:rPr lang="fr-FR" sz="1100" dirty="0">
                <a:effectLst/>
                <a:latin typeface="Arial" panose="020B0604020202020204" pitchFamily="34" charset="0"/>
                <a:cs typeface="Arial" panose="020B0604020202020204" pitchFamily="34" charset="0"/>
              </a:rPr>
              <a:t>de Vigilance</a:t>
            </a:r>
          </a:p>
        </p:txBody>
      </p:sp>
      <p:sp>
        <p:nvSpPr>
          <p:cNvPr id="70" name="ZoneTexte 69">
            <a:extLst>
              <a:ext uri="{FF2B5EF4-FFF2-40B4-BE49-F238E27FC236}">
                <a16:creationId xmlns:a16="http://schemas.microsoft.com/office/drawing/2014/main" id="{DBAD544C-B7D8-378D-F2B6-A8F2984E99C5}"/>
              </a:ext>
            </a:extLst>
          </p:cNvPr>
          <p:cNvSpPr txBox="1"/>
          <p:nvPr/>
        </p:nvSpPr>
        <p:spPr>
          <a:xfrm>
            <a:off x="4272987" y="1965998"/>
            <a:ext cx="898048" cy="504000"/>
          </a:xfrm>
          <a:prstGeom prst="rect">
            <a:avLst/>
          </a:prstGeom>
          <a:solidFill>
            <a:schemeClr val="accent1">
              <a:lumMod val="20000"/>
              <a:lumOff val="80000"/>
            </a:schemeClr>
          </a:solidFill>
        </p:spPr>
        <p:txBody>
          <a:bodyPr wrap="square" lIns="0" tIns="0" rIns="0" bIns="0" anchor="ctr">
            <a:noAutofit/>
          </a:bodyPr>
          <a:lstStyle/>
          <a:p>
            <a:pPr algn="ctr">
              <a:buNone/>
            </a:pPr>
            <a:r>
              <a:rPr lang="fr-FR" sz="1100" dirty="0">
                <a:effectLst/>
                <a:latin typeface="Arial" panose="020B0604020202020204" pitchFamily="34" charset="0"/>
                <a:cs typeface="Arial" panose="020B0604020202020204" pitchFamily="34" charset="0"/>
              </a:rPr>
              <a:t>Procédé</a:t>
            </a:r>
          </a:p>
          <a:p>
            <a:pPr algn="ctr">
              <a:buNone/>
            </a:pPr>
            <a:r>
              <a:rPr lang="fr-FR" sz="1100" dirty="0">
                <a:effectLst/>
                <a:latin typeface="Arial" panose="020B0604020202020204" pitchFamily="34" charset="0"/>
                <a:cs typeface="Arial" panose="020B0604020202020204" pitchFamily="34" charset="0"/>
              </a:rPr>
              <a:t>Non Détaillé</a:t>
            </a:r>
          </a:p>
        </p:txBody>
      </p:sp>
      <p:sp>
        <p:nvSpPr>
          <p:cNvPr id="71" name="ZoneTexte 70">
            <a:extLst>
              <a:ext uri="{FF2B5EF4-FFF2-40B4-BE49-F238E27FC236}">
                <a16:creationId xmlns:a16="http://schemas.microsoft.com/office/drawing/2014/main" id="{19C6D915-5DF2-AB6D-C0BD-DE0C9BE5E8BD}"/>
              </a:ext>
            </a:extLst>
          </p:cNvPr>
          <p:cNvSpPr txBox="1"/>
          <p:nvPr/>
        </p:nvSpPr>
        <p:spPr>
          <a:xfrm>
            <a:off x="5379262" y="1965998"/>
            <a:ext cx="1141266" cy="504000"/>
          </a:xfrm>
          <a:prstGeom prst="rect">
            <a:avLst/>
          </a:prstGeom>
          <a:noFill/>
        </p:spPr>
        <p:txBody>
          <a:bodyPr wrap="square" lIns="0" tIns="0" rIns="0" bIns="0" anchor="ctr">
            <a:noAutofit/>
          </a:bodyPr>
          <a:lstStyle/>
          <a:p>
            <a:pPr>
              <a:buNone/>
            </a:pPr>
            <a:r>
              <a:rPr lang="fr-FR" sz="1100" dirty="0">
                <a:effectLst/>
                <a:latin typeface="Arial" panose="020B0604020202020204" pitchFamily="34" charset="0"/>
                <a:cs typeface="Arial" panose="020B0604020202020204" pitchFamily="34" charset="0"/>
              </a:rPr>
              <a:t>Enregistrement (traçabilité) </a:t>
            </a:r>
          </a:p>
          <a:p>
            <a:pPr>
              <a:buNone/>
            </a:pPr>
            <a:r>
              <a:rPr lang="fr-FR" sz="1100" dirty="0">
                <a:effectLst/>
                <a:latin typeface="Arial" panose="020B0604020202020204" pitchFamily="34" charset="0"/>
                <a:cs typeface="Arial" panose="020B0604020202020204" pitchFamily="34" charset="0"/>
              </a:rPr>
              <a:t>à effectuer</a:t>
            </a:r>
          </a:p>
        </p:txBody>
      </p:sp>
      <p:sp>
        <p:nvSpPr>
          <p:cNvPr id="76" name="Forme libre 75">
            <a:extLst>
              <a:ext uri="{FF2B5EF4-FFF2-40B4-BE49-F238E27FC236}">
                <a16:creationId xmlns:a16="http://schemas.microsoft.com/office/drawing/2014/main" id="{84AE0063-E89E-78A9-5DAA-99313F4B1B50}"/>
              </a:ext>
            </a:extLst>
          </p:cNvPr>
          <p:cNvSpPr/>
          <p:nvPr/>
        </p:nvSpPr>
        <p:spPr>
          <a:xfrm rot="16200000">
            <a:off x="5051848" y="2186351"/>
            <a:ext cx="498463" cy="58301"/>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p>
        </p:txBody>
      </p:sp>
      <p:sp>
        <p:nvSpPr>
          <p:cNvPr id="77" name="Forme libre 76">
            <a:extLst>
              <a:ext uri="{FF2B5EF4-FFF2-40B4-BE49-F238E27FC236}">
                <a16:creationId xmlns:a16="http://schemas.microsoft.com/office/drawing/2014/main" id="{46F5DA9F-E345-4053-5ED7-84743F32338B}"/>
              </a:ext>
            </a:extLst>
          </p:cNvPr>
          <p:cNvSpPr/>
          <p:nvPr/>
        </p:nvSpPr>
        <p:spPr>
          <a:xfrm rot="16200000">
            <a:off x="3949286" y="2186351"/>
            <a:ext cx="498463" cy="58301"/>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78" name="Forme libre 77">
            <a:extLst>
              <a:ext uri="{FF2B5EF4-FFF2-40B4-BE49-F238E27FC236}">
                <a16:creationId xmlns:a16="http://schemas.microsoft.com/office/drawing/2014/main" id="{A145A9D4-0E14-B710-4B8C-17A7D08BB628}"/>
              </a:ext>
            </a:extLst>
          </p:cNvPr>
          <p:cNvSpPr/>
          <p:nvPr/>
        </p:nvSpPr>
        <p:spPr>
          <a:xfrm rot="16200000">
            <a:off x="2873133" y="2186351"/>
            <a:ext cx="498463" cy="58301"/>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pic>
        <p:nvPicPr>
          <p:cNvPr id="11" name="Graphique 10">
            <a:extLst>
              <a:ext uri="{FF2B5EF4-FFF2-40B4-BE49-F238E27FC236}">
                <a16:creationId xmlns:a16="http://schemas.microsoft.com/office/drawing/2014/main" id="{E83167DE-55ED-F561-C00B-F67E89A6EBE5}"/>
              </a:ext>
            </a:extLst>
          </p:cNvPr>
          <p:cNvPicPr>
            <a:picLocks noChangeAspect="1"/>
          </p:cNvPicPr>
          <p:nvPr/>
        </p:nvPicPr>
        <p:blipFill>
          <a:blip r:embed="rId4">
            <a:extLst>
              <a:ext uri="{96DAC541-7B7A-43D3-8B79-37D633B846F1}">
                <asvg:svgBlip xmlns="" xmlns:asvg="http://schemas.microsoft.com/office/drawing/2016/SVG/main" r:embed="rId5"/>
              </a:ext>
            </a:extLst>
          </a:blip>
          <a:srcRect/>
          <a:stretch/>
        </p:blipFill>
        <p:spPr>
          <a:xfrm>
            <a:off x="182989" y="10016236"/>
            <a:ext cx="312290" cy="431258"/>
          </a:xfrm>
          <a:prstGeom prst="rect">
            <a:avLst/>
          </a:prstGeom>
        </p:spPr>
      </p:pic>
      <p:grpSp>
        <p:nvGrpSpPr>
          <p:cNvPr id="21" name="Groupe 20">
            <a:extLst>
              <a:ext uri="{FF2B5EF4-FFF2-40B4-BE49-F238E27FC236}">
                <a16:creationId xmlns:a16="http://schemas.microsoft.com/office/drawing/2014/main" id="{E98E88E1-E46E-7BC0-EB2B-2792781BE823}"/>
              </a:ext>
            </a:extLst>
          </p:cNvPr>
          <p:cNvGrpSpPr/>
          <p:nvPr/>
        </p:nvGrpSpPr>
        <p:grpSpPr>
          <a:xfrm>
            <a:off x="3812386" y="3286024"/>
            <a:ext cx="1140562" cy="211541"/>
            <a:chOff x="4820850" y="4231021"/>
            <a:chExt cx="1140562" cy="211541"/>
          </a:xfrm>
        </p:grpSpPr>
        <p:sp>
          <p:nvSpPr>
            <p:cNvPr id="22" name="Ellipse 21">
              <a:extLst>
                <a:ext uri="{FF2B5EF4-FFF2-40B4-BE49-F238E27FC236}">
                  <a16:creationId xmlns:a16="http://schemas.microsoft.com/office/drawing/2014/main" id="{045294F9-7ADD-076C-82E1-010D7B4BBE1D}"/>
                </a:ext>
              </a:extLst>
            </p:cNvPr>
            <p:cNvSpPr/>
            <p:nvPr/>
          </p:nvSpPr>
          <p:spPr>
            <a:xfrm>
              <a:off x="5371514" y="4392162"/>
              <a:ext cx="50400" cy="50400"/>
            </a:xfrm>
            <a:prstGeom prst="ellipse">
              <a:avLst/>
            </a:prstGeom>
            <a:solidFill>
              <a:schemeClr val="accent1">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28" name="Ellipse 27">
              <a:extLst>
                <a:ext uri="{FF2B5EF4-FFF2-40B4-BE49-F238E27FC236}">
                  <a16:creationId xmlns:a16="http://schemas.microsoft.com/office/drawing/2014/main" id="{EE1FE90E-85BF-A2B8-DE02-88C37FA4885E}"/>
                </a:ext>
              </a:extLst>
            </p:cNvPr>
            <p:cNvSpPr/>
            <p:nvPr/>
          </p:nvSpPr>
          <p:spPr>
            <a:xfrm>
              <a:off x="5371514" y="4328662"/>
              <a:ext cx="50400" cy="50400"/>
            </a:xfrm>
            <a:prstGeom prst="ellipse">
              <a:avLst/>
            </a:prstGeom>
            <a:solidFill>
              <a:schemeClr val="accent1">
                <a:lumMod val="40000"/>
                <a:lumOff val="60000"/>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31" name="Forme libre 30">
              <a:extLst>
                <a:ext uri="{FF2B5EF4-FFF2-40B4-BE49-F238E27FC236}">
                  <a16:creationId xmlns:a16="http://schemas.microsoft.com/office/drawing/2014/main" id="{8CC2D4F0-A229-0C62-B87F-1970ABB8E34D}"/>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grpSp>
        <p:nvGrpSpPr>
          <p:cNvPr id="67" name="Groupe 66">
            <a:extLst>
              <a:ext uri="{FF2B5EF4-FFF2-40B4-BE49-F238E27FC236}">
                <a16:creationId xmlns:a16="http://schemas.microsoft.com/office/drawing/2014/main" id="{BFC67B17-18E1-6227-72EB-3C3BBF58BEE7}"/>
              </a:ext>
            </a:extLst>
          </p:cNvPr>
          <p:cNvGrpSpPr/>
          <p:nvPr/>
        </p:nvGrpSpPr>
        <p:grpSpPr>
          <a:xfrm>
            <a:off x="493488" y="4424862"/>
            <a:ext cx="1140562" cy="211541"/>
            <a:chOff x="4820850" y="4231021"/>
            <a:chExt cx="1140562" cy="211541"/>
          </a:xfrm>
        </p:grpSpPr>
        <p:sp>
          <p:nvSpPr>
            <p:cNvPr id="72" name="Ellipse 71">
              <a:extLst>
                <a:ext uri="{FF2B5EF4-FFF2-40B4-BE49-F238E27FC236}">
                  <a16:creationId xmlns:a16="http://schemas.microsoft.com/office/drawing/2014/main" id="{0129FAED-D532-C6EF-6816-DCAD3617B644}"/>
                </a:ext>
              </a:extLst>
            </p:cNvPr>
            <p:cNvSpPr/>
            <p:nvPr/>
          </p:nvSpPr>
          <p:spPr>
            <a:xfrm>
              <a:off x="5371514" y="4392162"/>
              <a:ext cx="50400" cy="50400"/>
            </a:xfrm>
            <a:prstGeom prst="ellipse">
              <a:avLst/>
            </a:prstGeom>
            <a:solidFill>
              <a:schemeClr val="accent1">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73" name="Ellipse 72">
              <a:extLst>
                <a:ext uri="{FF2B5EF4-FFF2-40B4-BE49-F238E27FC236}">
                  <a16:creationId xmlns:a16="http://schemas.microsoft.com/office/drawing/2014/main" id="{0792EABC-7B6C-0FA7-08F7-0FA8EBF65983}"/>
                </a:ext>
              </a:extLst>
            </p:cNvPr>
            <p:cNvSpPr/>
            <p:nvPr/>
          </p:nvSpPr>
          <p:spPr>
            <a:xfrm>
              <a:off x="5371514" y="4328662"/>
              <a:ext cx="50400" cy="50400"/>
            </a:xfrm>
            <a:prstGeom prst="ellipse">
              <a:avLst/>
            </a:prstGeom>
            <a:solidFill>
              <a:schemeClr val="accent1">
                <a:lumMod val="40000"/>
                <a:lumOff val="60000"/>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74" name="Forme libre 73">
              <a:extLst>
                <a:ext uri="{FF2B5EF4-FFF2-40B4-BE49-F238E27FC236}">
                  <a16:creationId xmlns:a16="http://schemas.microsoft.com/office/drawing/2014/main" id="{9A3A741C-326A-0EA2-FB5E-A5C232207110}"/>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grpSp>
        <p:nvGrpSpPr>
          <p:cNvPr id="75" name="Groupe 74">
            <a:extLst>
              <a:ext uri="{FF2B5EF4-FFF2-40B4-BE49-F238E27FC236}">
                <a16:creationId xmlns:a16="http://schemas.microsoft.com/office/drawing/2014/main" id="{656AC77C-7157-B856-DEA6-60A6EDBEE482}"/>
              </a:ext>
            </a:extLst>
          </p:cNvPr>
          <p:cNvGrpSpPr/>
          <p:nvPr/>
        </p:nvGrpSpPr>
        <p:grpSpPr>
          <a:xfrm>
            <a:off x="3812385" y="4985874"/>
            <a:ext cx="1140562" cy="211541"/>
            <a:chOff x="4820850" y="4231021"/>
            <a:chExt cx="1140562" cy="211541"/>
          </a:xfrm>
        </p:grpSpPr>
        <p:sp>
          <p:nvSpPr>
            <p:cNvPr id="79" name="Ellipse 78">
              <a:extLst>
                <a:ext uri="{FF2B5EF4-FFF2-40B4-BE49-F238E27FC236}">
                  <a16:creationId xmlns:a16="http://schemas.microsoft.com/office/drawing/2014/main" id="{696FF381-189D-F7A6-9B7C-91ABADBFC12D}"/>
                </a:ext>
              </a:extLst>
            </p:cNvPr>
            <p:cNvSpPr/>
            <p:nvPr/>
          </p:nvSpPr>
          <p:spPr>
            <a:xfrm>
              <a:off x="5371514" y="4392162"/>
              <a:ext cx="50400" cy="50400"/>
            </a:xfrm>
            <a:prstGeom prst="ellipse">
              <a:avLst/>
            </a:prstGeom>
            <a:solidFill>
              <a:schemeClr val="accent1">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80" name="Ellipse 79">
              <a:extLst>
                <a:ext uri="{FF2B5EF4-FFF2-40B4-BE49-F238E27FC236}">
                  <a16:creationId xmlns:a16="http://schemas.microsoft.com/office/drawing/2014/main" id="{B24C6A10-2B72-0E6B-C632-9378AAB84AAC}"/>
                </a:ext>
              </a:extLst>
            </p:cNvPr>
            <p:cNvSpPr/>
            <p:nvPr/>
          </p:nvSpPr>
          <p:spPr>
            <a:xfrm>
              <a:off x="5371514" y="4328662"/>
              <a:ext cx="50400" cy="50400"/>
            </a:xfrm>
            <a:prstGeom prst="ellipse">
              <a:avLst/>
            </a:prstGeom>
            <a:solidFill>
              <a:schemeClr val="accent1">
                <a:lumMod val="40000"/>
                <a:lumOff val="60000"/>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81" name="Forme libre 80">
              <a:extLst>
                <a:ext uri="{FF2B5EF4-FFF2-40B4-BE49-F238E27FC236}">
                  <a16:creationId xmlns:a16="http://schemas.microsoft.com/office/drawing/2014/main" id="{CC0BA9EB-950A-22CD-B862-2B704AC94455}"/>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sp>
        <p:nvSpPr>
          <p:cNvPr id="59" name="Espace réservé de la date 28">
            <a:extLst>
              <a:ext uri="{FF2B5EF4-FFF2-40B4-BE49-F238E27FC236}">
                <a16:creationId xmlns:a16="http://schemas.microsoft.com/office/drawing/2014/main" id="{1984E629-75CB-E67F-64B3-41EB75180F3E}"/>
              </a:ext>
            </a:extLst>
          </p:cNvPr>
          <p:cNvSpPr>
            <a:spLocks noGrp="1"/>
          </p:cNvSpPr>
          <p:nvPr>
            <p:ph type="dt" sz="half" idx="10"/>
          </p:nvPr>
        </p:nvSpPr>
        <p:spPr>
          <a:xfrm>
            <a:off x="662824" y="10401255"/>
            <a:ext cx="1700927" cy="161841"/>
          </a:xfrm>
        </p:spPr>
        <p:txBody>
          <a:bodyPr/>
          <a:lstStyle/>
          <a:p>
            <a:r>
              <a:rPr lang="fr-FR" dirty="0"/>
              <a:t>Version </a:t>
            </a:r>
            <a:r>
              <a:rPr lang="fr-FR" dirty="0" smtClean="0"/>
              <a:t>2.10 </a:t>
            </a:r>
            <a:r>
              <a:rPr lang="fr-FR" dirty="0">
                <a:solidFill>
                  <a:schemeClr val="tx1"/>
                </a:solidFill>
              </a:rPr>
              <a:t>/ </a:t>
            </a:r>
            <a:r>
              <a:rPr lang="fr-FR" dirty="0" smtClean="0"/>
              <a:t>Avril </a:t>
            </a:r>
            <a:r>
              <a:rPr lang="fr-FR" dirty="0" smtClean="0"/>
              <a:t>2026</a:t>
            </a:r>
            <a:endParaRPr lang="en-US" dirty="0"/>
          </a:p>
        </p:txBody>
      </p:sp>
      <p:sp>
        <p:nvSpPr>
          <p:cNvPr id="60" name="Espace réservé du pied de page 29">
            <a:extLst>
              <a:ext uri="{FF2B5EF4-FFF2-40B4-BE49-F238E27FC236}">
                <a16:creationId xmlns:a16="http://schemas.microsoft.com/office/drawing/2014/main" id="{6D1954D0-F1E8-BC9A-14A1-A49C9365635C}"/>
              </a:ext>
            </a:extLst>
          </p:cNvPr>
          <p:cNvSpPr>
            <a:spLocks noGrp="1"/>
          </p:cNvSpPr>
          <p:nvPr>
            <p:ph type="ftr" sz="quarter" idx="11"/>
          </p:nvPr>
        </p:nvSpPr>
        <p:spPr>
          <a:xfrm>
            <a:off x="665603" y="9979818"/>
            <a:ext cx="2153797" cy="409702"/>
          </a:xfrm>
        </p:spPr>
        <p:txBody>
          <a:bodyPr/>
          <a:lstStyle/>
          <a:p>
            <a:r>
              <a:rPr lang="en-US" dirty="0" smtClean="0"/>
              <a:t>Sous-</a:t>
            </a:r>
            <a:r>
              <a:rPr lang="en-US" dirty="0" err="1" smtClean="0"/>
              <a:t>thèmes</a:t>
            </a:r>
            <a:r>
              <a:rPr lang="en-US" dirty="0" smtClean="0"/>
              <a:t> : </a:t>
            </a:r>
          </a:p>
          <a:p>
            <a:r>
              <a:rPr lang="fr-FR" dirty="0"/>
              <a:t>4.4 </a:t>
            </a:r>
            <a:r>
              <a:rPr lang="fr-FR" b="0" dirty="0"/>
              <a:t>Gestion des locaux, des équipements et des stocks</a:t>
            </a:r>
            <a:endParaRPr lang="en-US" dirty="0"/>
          </a:p>
        </p:txBody>
      </p:sp>
      <p:sp>
        <p:nvSpPr>
          <p:cNvPr id="61" name="Espace réservé du pied de page 29">
            <a:extLst>
              <a:ext uri="{FF2B5EF4-FFF2-40B4-BE49-F238E27FC236}">
                <a16:creationId xmlns:a16="http://schemas.microsoft.com/office/drawing/2014/main" id="{D3434E79-A65F-A99C-4B77-9B29037F4446}"/>
              </a:ext>
            </a:extLst>
          </p:cNvPr>
          <p:cNvSpPr txBox="1">
            <a:spLocks/>
          </p:cNvSpPr>
          <p:nvPr/>
        </p:nvSpPr>
        <p:spPr>
          <a:xfrm>
            <a:off x="2988389" y="9979818"/>
            <a:ext cx="4070930"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a:t>
            </a:r>
            <a:r>
              <a:rPr lang="en-US" dirty="0">
                <a:latin typeface="Arial" panose="020B0604020202020204" pitchFamily="34" charset="0"/>
                <a:cs typeface="Arial" panose="020B0604020202020204" pitchFamily="34" charset="0"/>
              </a:rPr>
              <a:t> : </a:t>
            </a:r>
          </a:p>
          <a:p>
            <a:r>
              <a:rPr lang="en-US" dirty="0" smtClean="0">
                <a:latin typeface="Arial" panose="020B0604020202020204" pitchFamily="34" charset="0"/>
                <a:cs typeface="Arial" panose="020B0604020202020204" pitchFamily="34" charset="0"/>
              </a:rPr>
              <a:t>Principe 38 : </a:t>
            </a:r>
            <a:r>
              <a:rPr lang="en-US" dirty="0" err="1" smtClean="0">
                <a:latin typeface="Arial" panose="020B0604020202020204" pitchFamily="34" charset="0"/>
                <a:cs typeface="Arial" panose="020B0604020202020204" pitchFamily="34" charset="0"/>
              </a:rPr>
              <a:t>Gestion</a:t>
            </a:r>
            <a:r>
              <a:rPr lang="en-US" dirty="0" smtClean="0">
                <a:latin typeface="Arial" panose="020B0604020202020204" pitchFamily="34" charset="0"/>
                <a:cs typeface="Arial" panose="020B0604020202020204" pitchFamily="34" charset="0"/>
              </a:rPr>
              <a:t> de la </a:t>
            </a:r>
            <a:r>
              <a:rPr lang="en-US" dirty="0" err="1" smtClean="0">
                <a:latin typeface="Arial" panose="020B0604020202020204" pitchFamily="34" charset="0"/>
                <a:cs typeface="Arial" panose="020B0604020202020204" pitchFamily="34" charset="0"/>
              </a:rPr>
              <a:t>chaîne</a:t>
            </a:r>
            <a:r>
              <a:rPr lang="en-US" dirty="0" smtClean="0">
                <a:latin typeface="Arial" panose="020B0604020202020204" pitchFamily="34" charset="0"/>
                <a:cs typeface="Arial" panose="020B0604020202020204" pitchFamily="34" charset="0"/>
              </a:rPr>
              <a:t> du </a:t>
            </a:r>
            <a:r>
              <a:rPr lang="en-US" dirty="0" err="1" smtClean="0">
                <a:latin typeface="Arial" panose="020B0604020202020204" pitchFamily="34" charset="0"/>
                <a:cs typeface="Arial" panose="020B0604020202020204" pitchFamily="34" charset="0"/>
              </a:rPr>
              <a:t>froid</a:t>
            </a:r>
            <a:endParaRPr lang="en-US" dirty="0">
              <a:latin typeface="Arial" panose="020B0604020202020204" pitchFamily="34" charset="0"/>
              <a:cs typeface="Arial" panose="020B0604020202020204" pitchFamily="34" charset="0"/>
            </a:endParaRPr>
          </a:p>
        </p:txBody>
      </p:sp>
      <p:sp>
        <p:nvSpPr>
          <p:cNvPr id="48" name="ZoneTexte 47">
            <a:extLst>
              <a:ext uri="{FF2B5EF4-FFF2-40B4-BE49-F238E27FC236}">
                <a16:creationId xmlns:a16="http://schemas.microsoft.com/office/drawing/2014/main" id="{B614A210-FFC7-7DF4-ED27-3D7F1B532CF3}"/>
              </a:ext>
            </a:extLst>
          </p:cNvPr>
          <p:cNvSpPr txBox="1"/>
          <p:nvPr/>
        </p:nvSpPr>
        <p:spPr>
          <a:xfrm>
            <a:off x="568865" y="8307831"/>
            <a:ext cx="2870371" cy="770040"/>
          </a:xfrm>
          <a:prstGeom prst="rect">
            <a:avLst/>
          </a:prstGeom>
          <a:solidFill>
            <a:schemeClr val="accent1"/>
          </a:solidFill>
        </p:spPr>
        <p:txBody>
          <a:bodyPr wrap="square" lIns="0" tIns="0" rIns="0" bIns="0" anchor="ctr">
            <a:noAutofit/>
          </a:bodyPr>
          <a:lstStyle/>
          <a:p>
            <a:pPr algn="just"/>
            <a:r>
              <a:rPr lang="fr-FR" sz="1000" dirty="0" smtClean="0">
                <a:solidFill>
                  <a:schemeClr val="bg1"/>
                </a:solidFill>
                <a:latin typeface="Arial" panose="020B0604020202020204" pitchFamily="34" charset="0"/>
                <a:cs typeface="Arial" panose="020B0604020202020204" pitchFamily="34" charset="0"/>
              </a:rPr>
              <a:t>Contrairement </a:t>
            </a:r>
            <a:r>
              <a:rPr lang="fr-FR" sz="1000" dirty="0">
                <a:solidFill>
                  <a:schemeClr val="bg1"/>
                </a:solidFill>
                <a:latin typeface="Arial" panose="020B0604020202020204" pitchFamily="34" charset="0"/>
                <a:cs typeface="Arial" panose="020B0604020202020204" pitchFamily="34" charset="0"/>
              </a:rPr>
              <a:t>à une idée reçue, les pochettes de transport remises au patient lors de la délivrance d’un produit thermosensible ne sont pas des pochettes </a:t>
            </a:r>
            <a:r>
              <a:rPr lang="fr-FR" sz="1000" dirty="0" smtClean="0">
                <a:solidFill>
                  <a:schemeClr val="bg1"/>
                </a:solidFill>
                <a:latin typeface="Arial" panose="020B0604020202020204" pitchFamily="34" charset="0"/>
                <a:cs typeface="Arial" panose="020B0604020202020204" pitchFamily="34" charset="0"/>
              </a:rPr>
              <a:t>isothermes </a:t>
            </a:r>
            <a:r>
              <a:rPr lang="fr-FR" sz="1000" dirty="0">
                <a:solidFill>
                  <a:schemeClr val="bg1"/>
                </a:solidFill>
                <a:latin typeface="Arial" panose="020B0604020202020204" pitchFamily="34" charset="0"/>
                <a:cs typeface="Arial" panose="020B0604020202020204" pitchFamily="34" charset="0"/>
              </a:rPr>
              <a:t>(sans source de froid</a:t>
            </a:r>
            <a:r>
              <a:rPr lang="fr-FR" sz="1000" dirty="0" smtClean="0">
                <a:solidFill>
                  <a:schemeClr val="bg1"/>
                </a:solidFill>
                <a:latin typeface="Arial" panose="020B0604020202020204" pitchFamily="34" charset="0"/>
                <a:cs typeface="Arial" panose="020B0604020202020204" pitchFamily="34" charset="0"/>
              </a:rPr>
              <a:t>)</a:t>
            </a:r>
            <a:endParaRPr lang="fr-FR" sz="1000" dirty="0">
              <a:solidFill>
                <a:schemeClr val="bg1"/>
              </a:solidFill>
              <a:latin typeface="Arial" panose="020B0604020202020204" pitchFamily="34" charset="0"/>
              <a:cs typeface="Arial" panose="020B0604020202020204" pitchFamily="34" charset="0"/>
            </a:endParaRPr>
          </a:p>
        </p:txBody>
      </p:sp>
      <p:sp>
        <p:nvSpPr>
          <p:cNvPr id="49" name="ZoneTexte 48">
            <a:extLst>
              <a:ext uri="{FF2B5EF4-FFF2-40B4-BE49-F238E27FC236}">
                <a16:creationId xmlns:a16="http://schemas.microsoft.com/office/drawing/2014/main" id="{0C13C82D-8739-597E-7153-A3F1349FBAA4}"/>
              </a:ext>
            </a:extLst>
          </p:cNvPr>
          <p:cNvSpPr txBox="1"/>
          <p:nvPr/>
        </p:nvSpPr>
        <p:spPr>
          <a:xfrm>
            <a:off x="1018226" y="7964038"/>
            <a:ext cx="911996" cy="231953"/>
          </a:xfrm>
          <a:prstGeom prst="rect">
            <a:avLst/>
          </a:prstGeom>
          <a:noFill/>
        </p:spPr>
        <p:txBody>
          <a:bodyPr wrap="square" lIns="0" tIns="0" rIns="0" bIns="0">
            <a:noAutofit/>
          </a:bodyPr>
          <a:lstStyle/>
          <a:p>
            <a:pPr>
              <a:buNone/>
            </a:pPr>
            <a:r>
              <a:rPr lang="fr-FR" sz="1400" b="1" dirty="0">
                <a:solidFill>
                  <a:schemeClr val="accent1"/>
                </a:solidFill>
                <a:effectLst/>
                <a:latin typeface="Arial" panose="020B0604020202020204" pitchFamily="34" charset="0"/>
                <a:cs typeface="Arial" panose="020B0604020202020204" pitchFamily="34" charset="0"/>
              </a:rPr>
              <a:t>Attention</a:t>
            </a:r>
          </a:p>
        </p:txBody>
      </p:sp>
      <p:pic>
        <p:nvPicPr>
          <p:cNvPr id="50" name="Graphique 74">
            <a:extLst>
              <a:ext uri="{FF2B5EF4-FFF2-40B4-BE49-F238E27FC236}">
                <a16:creationId xmlns:a16="http://schemas.microsoft.com/office/drawing/2014/main" id="{43DC5C8A-D372-95D3-757D-905858562E19}"/>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flipH="1">
            <a:off x="557084" y="7830881"/>
            <a:ext cx="372037" cy="318889"/>
          </a:xfrm>
          <a:prstGeom prst="rect">
            <a:avLst/>
          </a:prstGeom>
        </p:spPr>
      </p:pic>
      <p:sp>
        <p:nvSpPr>
          <p:cNvPr id="51" name="ZoneTexte 50">
            <a:extLst>
              <a:ext uri="{FF2B5EF4-FFF2-40B4-BE49-F238E27FC236}">
                <a16:creationId xmlns:a16="http://schemas.microsoft.com/office/drawing/2014/main" id="{B614A210-FFC7-7DF4-ED27-3D7F1B532CF3}"/>
              </a:ext>
            </a:extLst>
          </p:cNvPr>
          <p:cNvSpPr txBox="1"/>
          <p:nvPr/>
        </p:nvSpPr>
        <p:spPr>
          <a:xfrm>
            <a:off x="557084" y="9220961"/>
            <a:ext cx="2882152" cy="620526"/>
          </a:xfrm>
          <a:prstGeom prst="rect">
            <a:avLst/>
          </a:prstGeom>
          <a:solidFill>
            <a:schemeClr val="accent1"/>
          </a:solidFill>
        </p:spPr>
        <p:txBody>
          <a:bodyPr wrap="square" lIns="0" tIns="0" rIns="0" bIns="0" anchor="ctr">
            <a:noAutofit/>
          </a:bodyPr>
          <a:lstStyle/>
          <a:p>
            <a:pPr algn="just"/>
            <a:r>
              <a:rPr lang="fr-FR" sz="1000" dirty="0" smtClean="0">
                <a:solidFill>
                  <a:schemeClr val="bg1"/>
                </a:solidFill>
                <a:latin typeface="Arial" panose="020B0604020202020204" pitchFamily="34" charset="0"/>
                <a:cs typeface="Arial" panose="020B0604020202020204" pitchFamily="34" charset="0"/>
              </a:rPr>
              <a:t>Les produits </a:t>
            </a:r>
            <a:r>
              <a:rPr lang="fr-FR" sz="1000" dirty="0">
                <a:solidFill>
                  <a:schemeClr val="bg1"/>
                </a:solidFill>
                <a:latin typeface="Arial" panose="020B0604020202020204" pitchFamily="34" charset="0"/>
                <a:cs typeface="Arial" panose="020B0604020202020204" pitchFamily="34" charset="0"/>
              </a:rPr>
              <a:t>thermosensibles doivent impérativement rester dans leur boîte d’emballage d’origine afin de les protéger contre la lumière.</a:t>
            </a:r>
          </a:p>
        </p:txBody>
      </p:sp>
    </p:spTree>
    <p:extLst>
      <p:ext uri="{BB962C8B-B14F-4D97-AF65-F5344CB8AC3E}">
        <p14:creationId xmlns:p14="http://schemas.microsoft.com/office/powerpoint/2010/main" val="1812857944"/>
      </p:ext>
    </p:extLst>
  </p:cSld>
  <p:clrMapOvr>
    <a:masterClrMapping/>
  </p:clrMapOvr>
</p:sld>
</file>

<file path=ppt/theme/theme1.xml><?xml version="1.0" encoding="utf-8"?>
<a:theme xmlns:a="http://schemas.openxmlformats.org/drawingml/2006/main" name="Thème Office">
  <a:themeElements>
    <a:clrScheme name="CNOP">
      <a:dk1>
        <a:srgbClr val="000000"/>
      </a:dk1>
      <a:lt1>
        <a:srgbClr val="FFFFFF"/>
      </a:lt1>
      <a:dk2>
        <a:srgbClr val="239B38"/>
      </a:dk2>
      <a:lt2>
        <a:srgbClr val="D25D30"/>
      </a:lt2>
      <a:accent1>
        <a:srgbClr val="248BA3"/>
      </a:accent1>
      <a:accent2>
        <a:srgbClr val="832A4E"/>
      </a:accent2>
      <a:accent3>
        <a:srgbClr val="376159"/>
      </a:accent3>
      <a:accent4>
        <a:srgbClr val="FFFFFF"/>
      </a:accent4>
      <a:accent5>
        <a:srgbClr val="FFFFFF"/>
      </a:accent5>
      <a:accent6>
        <a:srgbClr val="FFFFFF"/>
      </a:accent6>
      <a:hlink>
        <a:srgbClr val="467886"/>
      </a:hlink>
      <a:folHlink>
        <a:srgbClr val="96607D"/>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859</TotalTime>
  <Words>810</Words>
  <Application>Microsoft Office PowerPoint</Application>
  <PresentationFormat>Personnalisé</PresentationFormat>
  <Paragraphs>79</Paragraphs>
  <Slides>2</Slides>
  <Notes>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vt:i4>
      </vt:variant>
    </vt:vector>
  </HeadingPairs>
  <TitlesOfParts>
    <vt:vector size="11" baseType="lpstr">
      <vt:lpstr>Aptos</vt:lpstr>
      <vt:lpstr>Arial</vt:lpstr>
      <vt:lpstr>Azo Sans</vt:lpstr>
      <vt:lpstr>Azo Sans Medium</vt:lpstr>
      <vt:lpstr>Calibri</vt:lpstr>
      <vt:lpstr>Courier New</vt:lpstr>
      <vt:lpstr>Helvetica Light</vt:lpstr>
      <vt:lpstr>Wingdings</vt:lpstr>
      <vt:lpstr>Thème Office</vt:lpstr>
      <vt:lpstr>PROCÉDURE</vt:lpstr>
      <vt:lpstr>PROCÉDURE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PROCÉDURE</dc:title>
  <dc:creator>Sébastien QUESSON</dc:creator>
  <cp:lastModifiedBy>Cécile LUGAND</cp:lastModifiedBy>
  <cp:revision>157</cp:revision>
  <dcterms:created xsi:type="dcterms:W3CDTF">2025-12-16T10:16:15Z</dcterms:created>
  <dcterms:modified xsi:type="dcterms:W3CDTF">2026-04-07T09:55:42Z</dcterms:modified>
</cp:coreProperties>
</file>