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4" r:id="rId2"/>
    <p:sldId id="26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5959"/>
    <a:srgbClr val="9BBA28"/>
    <a:srgbClr val="2C6672"/>
    <a:srgbClr val="34615A"/>
    <a:srgbClr val="D0E6E2"/>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660"/>
  </p:normalViewPr>
  <p:slideViewPr>
    <p:cSldViewPr snapToGrid="0">
      <p:cViewPr varScale="1">
        <p:scale>
          <a:sx n="45" d="100"/>
          <a:sy n="45" d="100"/>
        </p:scale>
        <p:origin x="2244" y="72"/>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19/12/2024</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B067B43-7F57-412C-B436-8CCBCB3770F0}" type="slidenum">
              <a:rPr lang="fr-FR" smtClean="0"/>
              <a:t>1</a:t>
            </a:fld>
            <a:endParaRPr lang="fr-FR"/>
          </a:p>
        </p:txBody>
      </p:sp>
    </p:spTree>
    <p:extLst>
      <p:ext uri="{BB962C8B-B14F-4D97-AF65-F5344CB8AC3E}">
        <p14:creationId xmlns:p14="http://schemas.microsoft.com/office/powerpoint/2010/main" val="1943914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B067B43-7F57-412C-B436-8CCBCB3770F0}" type="slidenum">
              <a:rPr lang="fr-FR" smtClean="0"/>
              <a:t>2</a:t>
            </a:fld>
            <a:endParaRPr lang="fr-FR"/>
          </a:p>
        </p:txBody>
      </p:sp>
    </p:spTree>
    <p:extLst>
      <p:ext uri="{BB962C8B-B14F-4D97-AF65-F5344CB8AC3E}">
        <p14:creationId xmlns:p14="http://schemas.microsoft.com/office/powerpoint/2010/main" val="15296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177"/>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2021A328-0FCE-8948-862F-530B9C1E9657}"/>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15">
            <a:extLst>
              <a:ext uri="{FF2B5EF4-FFF2-40B4-BE49-F238E27FC236}">
                <a16:creationId xmlns:a16="http://schemas.microsoft.com/office/drawing/2014/main" id="{FE6F4558-FB75-8745-8BCA-0B9D0542D0D0}"/>
              </a:ext>
            </a:extLst>
          </p:cNvPr>
          <p:cNvSpPr/>
          <p:nvPr userDrawn="1"/>
        </p:nvSpPr>
        <p:spPr>
          <a:xfrm>
            <a:off x="0" y="9100337"/>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60840047-E3CB-8542-A885-4BBFF8D389F0}"/>
              </a:ext>
            </a:extLst>
          </p:cNvPr>
          <p:cNvSpPr/>
          <p:nvPr userDrawn="1"/>
        </p:nvSpPr>
        <p:spPr>
          <a:xfrm>
            <a:off x="732118" y="9420821"/>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20" name="Rectangle 19">
            <a:extLst>
              <a:ext uri="{FF2B5EF4-FFF2-40B4-BE49-F238E27FC236}">
                <a16:creationId xmlns:a16="http://schemas.microsoft.com/office/drawing/2014/main" id="{5D9AF1E4-250B-5F42-83E6-F67434DB451A}"/>
              </a:ext>
            </a:extLst>
          </p:cNvPr>
          <p:cNvSpPr/>
          <p:nvPr userDrawn="1"/>
        </p:nvSpPr>
        <p:spPr>
          <a:xfrm>
            <a:off x="732118" y="9589008"/>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3.0 –  Décembre</a:t>
            </a:r>
            <a:r>
              <a:rPr lang="fr-FR" sz="900" baseline="0" dirty="0" smtClean="0">
                <a:solidFill>
                  <a:schemeClr val="bg1"/>
                </a:solidFill>
                <a:latin typeface="Helvetica Light" panose="020B0403020202020204" pitchFamily="34" charset="0"/>
              </a:rPr>
              <a:t> 2024</a:t>
            </a:r>
            <a:endParaRPr lang="fr-FR" sz="900" dirty="0">
              <a:solidFill>
                <a:schemeClr val="bg1"/>
              </a:solidFill>
            </a:endParaRPr>
          </a:p>
        </p:txBody>
      </p:sp>
      <p:pic>
        <p:nvPicPr>
          <p:cNvPr id="21" name="Image 20" descr="Une image contenant dessin, horloge&#10;&#10;Description générée automatiquement">
            <a:extLst>
              <a:ext uri="{FF2B5EF4-FFF2-40B4-BE49-F238E27FC236}">
                <a16:creationId xmlns:a16="http://schemas.microsoft.com/office/drawing/2014/main" id="{BBE01553-9181-7849-B3EF-A2AFF37BC00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28910"/>
            <a:ext cx="364000" cy="48707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19/12/2024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19/12/2024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19/12/2024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19/12/2024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19/12/2024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sante.gouv.fr/grands-dossiers/vaccin-covid-19/je-suis-un-professionnel-de-sante-du-medico-social-et-du-social/distribution-vaccins-en-ville" TargetMode="External"/><Relationship Id="rId3" Type="http://schemas.openxmlformats.org/officeDocument/2006/relationships/hyperlink" Target="https://www.demarchequaliteofficine.fr/outils/m.23-mise-en-place-de-la-vaccination" TargetMode="External"/><Relationship Id="rId7" Type="http://schemas.openxmlformats.org/officeDocument/2006/relationships/hyperlink" Target="https://www.santepubliquefrance.fr/dossiers/coronavirus-covid-19/commande-de-vaccins-covid-19"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https://www.demarchequaliteofficine.fr/outils/e.22-attestation-de-formation-vaccination-covid-19" TargetMode="External"/><Relationship Id="rId5" Type="http://schemas.openxmlformats.org/officeDocument/2006/relationships/hyperlink" Target="https://www.ordre.pharmacien.fr/mediatheque/fichiers/documents-pages/tableau-de-synthese-la-vaccination-a-l-officine" TargetMode="External"/><Relationship Id="rId4" Type="http://schemas.openxmlformats.org/officeDocument/2006/relationships/hyperlink" Target="https://www.ordre.pharmacien.fr/je-suis/pharmacien/pharmacien/mon-exercice-professionnel/les-foires-aux-questions/prescription-et-administration-des-vaccins-a-l-officine" TargetMode="External"/><Relationship Id="rId9" Type="http://schemas.openxmlformats.org/officeDocument/2006/relationships/hyperlink" Target="https://sante.gouv.fr/soins-et-maladies/maladies/maladies-infectieuses/coronavirus/vaccin-covid-19/je-suis-un-professionnel-de-sante-du-medico-social-et-du-social/article/guide-de-la-vaccination-pour-les-vaccinateurs-et-pharmacien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legifrance.gouv.fr/jorf/id/JORFTEXT000050731158" TargetMode="External"/><Relationship Id="rId3" Type="http://schemas.openxmlformats.org/officeDocument/2006/relationships/hyperlink" Target="https://www.legifrance.gouv.fr/loda/article_lc/LEGIARTI000045120006" TargetMode="External"/><Relationship Id="rId7" Type="http://schemas.openxmlformats.org/officeDocument/2006/relationships/hyperlink" Target="https://ansm.sante.fr/dossiers-thematiques/covid-19-vaccin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sante.gouv.fr/professionnels/article/dgs-urgent" TargetMode="External"/><Relationship Id="rId5" Type="http://schemas.openxmlformats.org/officeDocument/2006/relationships/hyperlink" Target="https://www.ordre.pharmacien.fr/je-suis/pharmacien/pharmacien/mon-exercice-professionnel/les-foires-aux-questions/covid-19/covid-19-officine2" TargetMode="External"/><Relationship Id="rId10" Type="http://schemas.openxmlformats.org/officeDocument/2006/relationships/hyperlink" Target="https://ansm.sante.fr/dossiers-thematiques/covid-19-vaccins/covid-19-suivi-hebdomadaire-des-cas-deffets-indesirables-des-vaccins" TargetMode="External"/><Relationship Id="rId4" Type="http://schemas.openxmlformats.org/officeDocument/2006/relationships/hyperlink" Target="https://sante.gouv.fr/grands-dossiers/vaccin-covid-19/je-suis-un-professionnel-de-sante-du-medico-social-et-du-social" TargetMode="External"/><Relationship Id="rId9" Type="http://schemas.openxmlformats.org/officeDocument/2006/relationships/hyperlink" Target="https://www.demarchequaliteofficine.fr/outils/e.25-information-du-patient-sur-la-vaccin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a:xfrm>
            <a:off x="206734" y="871192"/>
            <a:ext cx="6636853" cy="341632"/>
          </a:xfrm>
        </p:spPr>
        <p:txBody>
          <a:bodyPr/>
          <a:lstStyle/>
          <a:p>
            <a:pPr algn="r"/>
            <a:r>
              <a:rPr lang="fr-FR" dirty="0" smtClean="0"/>
              <a:t>M.34 VACCINATION COVID-19 a l’officine</a:t>
            </a:r>
            <a:endParaRPr lang="fr-FR" dirty="0"/>
          </a:p>
        </p:txBody>
      </p:sp>
      <p:sp>
        <p:nvSpPr>
          <p:cNvPr id="6" name="Rectangle : coins arrondis 5">
            <a:extLst>
              <a:ext uri="{FF2B5EF4-FFF2-40B4-BE49-F238E27FC236}">
                <a16:creationId xmlns:a16="http://schemas.microsoft.com/office/drawing/2014/main" id="{540958C6-A3A3-42C2-8295-9EB1333CD27E}"/>
              </a:ext>
            </a:extLst>
          </p:cNvPr>
          <p:cNvSpPr/>
          <p:nvPr/>
        </p:nvSpPr>
        <p:spPr>
          <a:xfrm>
            <a:off x="125135" y="2393167"/>
            <a:ext cx="6581930" cy="983861"/>
          </a:xfrm>
          <a:prstGeom prst="roundRect">
            <a:avLst>
              <a:gd name="adj" fmla="val 3622"/>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7" name="ZoneTexte 6">
            <a:extLst>
              <a:ext uri="{FF2B5EF4-FFF2-40B4-BE49-F238E27FC236}">
                <a16:creationId xmlns:a16="http://schemas.microsoft.com/office/drawing/2014/main" id="{CDD262E5-A162-422C-A0ED-B992E1EE17DF}"/>
              </a:ext>
            </a:extLst>
          </p:cNvPr>
          <p:cNvSpPr txBox="1"/>
          <p:nvPr/>
        </p:nvSpPr>
        <p:spPr>
          <a:xfrm>
            <a:off x="262808" y="2254667"/>
            <a:ext cx="2714654" cy="276999"/>
          </a:xfrm>
          <a:prstGeom prst="rect">
            <a:avLst/>
          </a:prstGeom>
          <a:solidFill>
            <a:schemeClr val="bg1"/>
          </a:solidFill>
        </p:spPr>
        <p:txBody>
          <a:bodyPr wrap="none" rtlCol="0">
            <a:spAutoFit/>
          </a:bodyPr>
          <a:lstStyle>
            <a:defPPr>
              <a:defRPr lang="en-US"/>
            </a:defPPr>
            <a:lvl1pPr>
              <a:defRPr sz="1400">
                <a:solidFill>
                  <a:schemeClr val="accent6"/>
                </a:solidFill>
                <a:latin typeface="Helvetica Neue" panose="020B0604020202020204" pitchFamily="34" charset="0"/>
                <a:ea typeface="Helvetica Neue" panose="020B0604020202020204" pitchFamily="34" charset="0"/>
              </a:defRPr>
            </a:lvl1pPr>
          </a:lstStyle>
          <a:p>
            <a:r>
              <a:rPr lang="fr-FR" sz="1200" dirty="0" smtClean="0">
                <a:solidFill>
                  <a:srgbClr val="9BBA28"/>
                </a:solidFill>
                <a:latin typeface="+mn-lt"/>
              </a:rPr>
              <a:t>Effecteurs de la vaccination Covid-19</a:t>
            </a:r>
            <a:endParaRPr lang="fr-FR" sz="1200" dirty="0">
              <a:solidFill>
                <a:srgbClr val="9BBA28"/>
              </a:solidFill>
              <a:latin typeface="+mn-lt"/>
            </a:endParaRPr>
          </a:p>
        </p:txBody>
      </p:sp>
      <p:sp>
        <p:nvSpPr>
          <p:cNvPr id="24" name="Rectangle 23">
            <a:extLst>
              <a:ext uri="{FF2B5EF4-FFF2-40B4-BE49-F238E27FC236}">
                <a16:creationId xmlns:a16="http://schemas.microsoft.com/office/drawing/2014/main" id="{0F0D40E0-A748-458C-AAB4-195637903846}"/>
              </a:ext>
            </a:extLst>
          </p:cNvPr>
          <p:cNvSpPr/>
          <p:nvPr/>
        </p:nvSpPr>
        <p:spPr>
          <a:xfrm>
            <a:off x="147238" y="1498005"/>
            <a:ext cx="6472143" cy="646331"/>
          </a:xfrm>
          <a:prstGeom prst="rect">
            <a:avLst/>
          </a:prstGeom>
          <a:solidFill>
            <a:schemeClr val="bg1"/>
          </a:solidFill>
        </p:spPr>
        <p:txBody>
          <a:bodyPr wrap="square">
            <a:spAutoFit/>
          </a:bodyPr>
          <a:lstStyle/>
          <a:p>
            <a:pPr marL="171450" indent="-171450" algn="just">
              <a:buClr>
                <a:srgbClr val="2C6672"/>
              </a:buClr>
              <a:buFont typeface="Wingdings" panose="05000000000000000000" pitchFamily="2" charset="2"/>
              <a:buChar char="l"/>
            </a:pPr>
            <a:r>
              <a:rPr lang="fr-FR" sz="1200" dirty="0" smtClean="0"/>
              <a:t>Le mémo </a:t>
            </a:r>
            <a:r>
              <a:rPr lang="fr-FR" sz="1200" dirty="0" smtClean="0">
                <a:hlinkClick r:id="rId3"/>
              </a:rPr>
              <a:t>M.23 </a:t>
            </a:r>
            <a:r>
              <a:rPr lang="fr-FR" sz="1200" dirty="0">
                <a:hlinkClick r:id="rId3"/>
              </a:rPr>
              <a:t>- Mise en place de la </a:t>
            </a:r>
            <a:r>
              <a:rPr lang="fr-FR" sz="1200" dirty="0" smtClean="0">
                <a:hlinkClick r:id="rId3"/>
              </a:rPr>
              <a:t>vaccination</a:t>
            </a:r>
            <a:r>
              <a:rPr lang="fr-FR" sz="1200" dirty="0" smtClean="0"/>
              <a:t> liste notamment les conditions techniques pour exercer cette activité, ainsi que des informations sur </a:t>
            </a:r>
            <a:r>
              <a:rPr lang="fr-FR" sz="1200" dirty="0"/>
              <a:t>la gestion des </a:t>
            </a:r>
            <a:r>
              <a:rPr lang="fr-FR" sz="1200" dirty="0" smtClean="0"/>
              <a:t>DASRI et la trousse de première urgence.</a:t>
            </a:r>
          </a:p>
        </p:txBody>
      </p:sp>
      <p:sp>
        <p:nvSpPr>
          <p:cNvPr id="25" name="Rectangle : coins arrondis 26">
            <a:extLst>
              <a:ext uri="{FF2B5EF4-FFF2-40B4-BE49-F238E27FC236}">
                <a16:creationId xmlns:a16="http://schemas.microsoft.com/office/drawing/2014/main" id="{0B65DD4D-6A88-46E1-9912-B1AEF9C061A9}"/>
              </a:ext>
            </a:extLst>
          </p:cNvPr>
          <p:cNvSpPr/>
          <p:nvPr/>
        </p:nvSpPr>
        <p:spPr>
          <a:xfrm>
            <a:off x="147238" y="1404134"/>
            <a:ext cx="6581930" cy="799939"/>
          </a:xfrm>
          <a:prstGeom prst="roundRect">
            <a:avLst>
              <a:gd name="adj" fmla="val 5010"/>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solidFill>
                <a:schemeClr val="accent2">
                  <a:lumMod val="60000"/>
                  <a:lumOff val="40000"/>
                </a:schemeClr>
              </a:solidFill>
            </a:endParaRPr>
          </a:p>
        </p:txBody>
      </p:sp>
      <p:sp>
        <p:nvSpPr>
          <p:cNvPr id="26" name="ZoneTexte 25">
            <a:extLst>
              <a:ext uri="{FF2B5EF4-FFF2-40B4-BE49-F238E27FC236}">
                <a16:creationId xmlns:a16="http://schemas.microsoft.com/office/drawing/2014/main" id="{CDD262E5-A162-422C-A0ED-B992E1EE17DF}"/>
              </a:ext>
            </a:extLst>
          </p:cNvPr>
          <p:cNvSpPr txBox="1"/>
          <p:nvPr/>
        </p:nvSpPr>
        <p:spPr>
          <a:xfrm>
            <a:off x="375678" y="1267103"/>
            <a:ext cx="3190482" cy="276999"/>
          </a:xfrm>
          <a:prstGeom prst="rect">
            <a:avLst/>
          </a:prstGeom>
          <a:solidFill>
            <a:schemeClr val="bg1"/>
          </a:solidFill>
        </p:spPr>
        <p:txBody>
          <a:bodyPr wrap="square" rtlCol="0">
            <a:spAutoFit/>
          </a:bodyPr>
          <a:lstStyle>
            <a:defPPr>
              <a:defRPr lang="en-US"/>
            </a:defPPr>
            <a:lvl1pPr>
              <a:defRPr sz="1400">
                <a:solidFill>
                  <a:schemeClr val="accent6"/>
                </a:solidFill>
                <a:latin typeface="Helvetica Neue" panose="020B0604020202020204" pitchFamily="34" charset="0"/>
                <a:ea typeface="Helvetica Neue" panose="020B0604020202020204" pitchFamily="34" charset="0"/>
              </a:defRPr>
            </a:lvl1pPr>
          </a:lstStyle>
          <a:p>
            <a:pPr algn="just">
              <a:buClr>
                <a:srgbClr val="2C6672"/>
              </a:buClr>
            </a:pPr>
            <a:r>
              <a:rPr lang="fr-FR" sz="1200" dirty="0" smtClean="0">
                <a:solidFill>
                  <a:schemeClr val="accent2"/>
                </a:solidFill>
                <a:latin typeface="+mn-lt"/>
              </a:rPr>
              <a:t>Mise en place de la vaccination à l’officine</a:t>
            </a:r>
            <a:endParaRPr lang="fr-FR" sz="1200" dirty="0">
              <a:solidFill>
                <a:schemeClr val="accent2"/>
              </a:solidFill>
              <a:latin typeface="+mn-lt"/>
            </a:endParaRPr>
          </a:p>
        </p:txBody>
      </p:sp>
      <p:sp>
        <p:nvSpPr>
          <p:cNvPr id="16" name="Rectangle 15">
            <a:extLst>
              <a:ext uri="{FF2B5EF4-FFF2-40B4-BE49-F238E27FC236}">
                <a16:creationId xmlns:a16="http://schemas.microsoft.com/office/drawing/2014/main" id="{0F0D40E0-A748-458C-AAB4-195637903846}"/>
              </a:ext>
            </a:extLst>
          </p:cNvPr>
          <p:cNvSpPr/>
          <p:nvPr/>
        </p:nvSpPr>
        <p:spPr>
          <a:xfrm>
            <a:off x="169341" y="2490498"/>
            <a:ext cx="6537724" cy="830997"/>
          </a:xfrm>
          <a:prstGeom prst="rect">
            <a:avLst/>
          </a:prstGeom>
          <a:solidFill>
            <a:schemeClr val="bg1"/>
          </a:solidFill>
        </p:spPr>
        <p:txBody>
          <a:bodyPr wrap="square">
            <a:spAutoFit/>
          </a:bodyPr>
          <a:lstStyle/>
          <a:p>
            <a:pPr marL="171450" indent="-171450" algn="just">
              <a:buClr>
                <a:srgbClr val="9BBA28"/>
              </a:buClr>
              <a:buFont typeface="Wingdings" panose="05000000000000000000" pitchFamily="2" charset="2"/>
              <a:buChar char="l"/>
            </a:pPr>
            <a:r>
              <a:rPr lang="fr-FR" sz="1200" dirty="0" smtClean="0"/>
              <a:t>Foire Aux Questions : </a:t>
            </a:r>
            <a:r>
              <a:rPr lang="fr-FR" sz="1200" dirty="0" smtClean="0">
                <a:hlinkClick r:id="rId4"/>
              </a:rPr>
              <a:t>Prescription </a:t>
            </a:r>
            <a:r>
              <a:rPr lang="fr-FR" sz="1200" dirty="0">
                <a:hlinkClick r:id="rId4"/>
              </a:rPr>
              <a:t>et administration des vaccins à </a:t>
            </a:r>
            <a:r>
              <a:rPr lang="fr-FR" sz="1200" dirty="0" smtClean="0">
                <a:hlinkClick r:id="rId4"/>
              </a:rPr>
              <a:t>l'officine</a:t>
            </a:r>
            <a:endParaRPr lang="fr-FR" sz="1200" dirty="0" smtClean="0"/>
          </a:p>
          <a:p>
            <a:pPr marL="171450" indent="-171450" algn="just">
              <a:buClr>
                <a:srgbClr val="9BBA28"/>
              </a:buClr>
              <a:buFont typeface="Wingdings" panose="05000000000000000000" pitchFamily="2" charset="2"/>
              <a:buChar char="l"/>
            </a:pPr>
            <a:r>
              <a:rPr lang="fr-FR" sz="1200" dirty="0" smtClean="0"/>
              <a:t>La vaccination à l’officine : </a:t>
            </a:r>
            <a:r>
              <a:rPr lang="fr-FR" sz="1200" dirty="0">
                <a:hlinkClick r:id="rId5"/>
              </a:rPr>
              <a:t>qui peut faire quoi </a:t>
            </a:r>
            <a:r>
              <a:rPr lang="fr-FR" sz="1200" dirty="0" smtClean="0">
                <a:hlinkClick r:id="rId5"/>
              </a:rPr>
              <a:t>?</a:t>
            </a:r>
            <a:endParaRPr lang="fr-FR" sz="1200" dirty="0" smtClean="0"/>
          </a:p>
          <a:p>
            <a:pPr marL="171450" indent="-171450" algn="just">
              <a:buClr>
                <a:srgbClr val="9BBA28"/>
              </a:buClr>
              <a:buFont typeface="Wingdings" panose="05000000000000000000" pitchFamily="2" charset="2"/>
              <a:buChar char="l"/>
            </a:pPr>
            <a:r>
              <a:rPr lang="fr-FR" sz="1200" dirty="0"/>
              <a:t>Modèle d’attestation de </a:t>
            </a:r>
            <a:r>
              <a:rPr lang="fr-FR" sz="1200" dirty="0" smtClean="0"/>
              <a:t>formation Covid-19 </a:t>
            </a:r>
            <a:r>
              <a:rPr lang="fr-FR" sz="1200" dirty="0"/>
              <a:t>: </a:t>
            </a:r>
            <a:r>
              <a:rPr lang="fr-FR" sz="1200" dirty="0">
                <a:hlinkClick r:id="rId6"/>
              </a:rPr>
              <a:t>E.22 - Attestation de formation - Vaccination </a:t>
            </a:r>
            <a:r>
              <a:rPr lang="fr-FR" sz="1200" dirty="0" smtClean="0">
                <a:hlinkClick r:id="rId6"/>
              </a:rPr>
              <a:t>COVID-19</a:t>
            </a:r>
            <a:endParaRPr lang="fr-FR" sz="1200" dirty="0"/>
          </a:p>
        </p:txBody>
      </p:sp>
      <p:sp>
        <p:nvSpPr>
          <p:cNvPr id="17" name="Rectangle : coins arrondis 26">
            <a:extLst>
              <a:ext uri="{FF2B5EF4-FFF2-40B4-BE49-F238E27FC236}">
                <a16:creationId xmlns:a16="http://schemas.microsoft.com/office/drawing/2014/main" id="{0B65DD4D-6A88-46E1-9912-B1AEF9C061A9}"/>
              </a:ext>
            </a:extLst>
          </p:cNvPr>
          <p:cNvSpPr/>
          <p:nvPr/>
        </p:nvSpPr>
        <p:spPr>
          <a:xfrm>
            <a:off x="125135" y="3577782"/>
            <a:ext cx="6581930" cy="1346477"/>
          </a:xfrm>
          <a:prstGeom prst="roundRect">
            <a:avLst>
              <a:gd name="adj" fmla="val 5010"/>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solidFill>
                <a:schemeClr val="accent2">
                  <a:lumMod val="60000"/>
                  <a:lumOff val="40000"/>
                </a:schemeClr>
              </a:solidFill>
            </a:endParaRPr>
          </a:p>
        </p:txBody>
      </p:sp>
      <p:sp>
        <p:nvSpPr>
          <p:cNvPr id="18" name="ZoneTexte 17">
            <a:extLst>
              <a:ext uri="{FF2B5EF4-FFF2-40B4-BE49-F238E27FC236}">
                <a16:creationId xmlns:a16="http://schemas.microsoft.com/office/drawing/2014/main" id="{6B940639-6913-4B50-8E00-987D8730DEAA}"/>
              </a:ext>
            </a:extLst>
          </p:cNvPr>
          <p:cNvSpPr txBox="1"/>
          <p:nvPr/>
        </p:nvSpPr>
        <p:spPr>
          <a:xfrm>
            <a:off x="368984" y="3446931"/>
            <a:ext cx="3737370" cy="276999"/>
          </a:xfrm>
          <a:prstGeom prst="rect">
            <a:avLst/>
          </a:prstGeom>
          <a:solidFill>
            <a:schemeClr val="bg1"/>
          </a:solidFill>
        </p:spPr>
        <p:txBody>
          <a:bodyPr wrap="none" rtlCol="0">
            <a:spAutoFit/>
          </a:bodyPr>
          <a:lstStyle>
            <a:defPPr>
              <a:defRPr lang="en-US"/>
            </a:defPPr>
            <a:lvl1pPr>
              <a:defRPr sz="1100">
                <a:solidFill>
                  <a:schemeClr val="accent2"/>
                </a:solidFill>
                <a:latin typeface="Helvetica Neue" panose="020B0604020202020204" pitchFamily="34" charset="0"/>
                <a:ea typeface="Helvetica Neue" panose="020B0604020202020204" pitchFamily="34" charset="0"/>
              </a:defRPr>
            </a:lvl1pPr>
          </a:lstStyle>
          <a:p>
            <a:r>
              <a:rPr lang="fr-FR" sz="1200" dirty="0" smtClean="0">
                <a:latin typeface="+mn-lt"/>
              </a:rPr>
              <a:t>Approvisionnement en vaccins COVID-19 à l’officine</a:t>
            </a:r>
            <a:endParaRPr lang="fr-FR" sz="1200" dirty="0">
              <a:latin typeface="+mn-lt"/>
            </a:endParaRPr>
          </a:p>
        </p:txBody>
      </p:sp>
      <p:sp>
        <p:nvSpPr>
          <p:cNvPr id="20" name="Rectangle 19">
            <a:extLst>
              <a:ext uri="{FF2B5EF4-FFF2-40B4-BE49-F238E27FC236}">
                <a16:creationId xmlns:a16="http://schemas.microsoft.com/office/drawing/2014/main" id="{0F0D40E0-A748-458C-AAB4-195637903846}"/>
              </a:ext>
            </a:extLst>
          </p:cNvPr>
          <p:cNvSpPr/>
          <p:nvPr/>
        </p:nvSpPr>
        <p:spPr>
          <a:xfrm>
            <a:off x="147238" y="3723930"/>
            <a:ext cx="6472143" cy="1200329"/>
          </a:xfrm>
          <a:prstGeom prst="rect">
            <a:avLst/>
          </a:prstGeom>
          <a:noFill/>
        </p:spPr>
        <p:txBody>
          <a:bodyPr wrap="square">
            <a:spAutoFit/>
          </a:bodyPr>
          <a:lstStyle/>
          <a:p>
            <a:pPr marL="171450" indent="-171450" algn="just">
              <a:buClr>
                <a:srgbClr val="2C6672"/>
              </a:buClr>
              <a:buFont typeface="Wingdings" panose="05000000000000000000" pitchFamily="2" charset="2"/>
              <a:buChar char="l"/>
            </a:pPr>
            <a:r>
              <a:rPr lang="fr-FR" sz="1200" dirty="0"/>
              <a:t>La commande en vaccins est possible </a:t>
            </a:r>
            <a:r>
              <a:rPr lang="fr-FR" sz="1200" dirty="0" smtClean="0"/>
              <a:t>via le </a:t>
            </a:r>
            <a:r>
              <a:rPr lang="fr-FR" sz="1200" dirty="0" smtClean="0">
                <a:hlinkClick r:id="rId7"/>
              </a:rPr>
              <a:t>portail </a:t>
            </a:r>
            <a:r>
              <a:rPr lang="fr-FR" sz="1200" dirty="0">
                <a:hlinkClick r:id="rId7"/>
              </a:rPr>
              <a:t>dédié </a:t>
            </a:r>
            <a:r>
              <a:rPr lang="fr-FR" sz="1200" dirty="0" smtClean="0">
                <a:hlinkClick r:id="rId7"/>
              </a:rPr>
              <a:t>de Santé publique France</a:t>
            </a:r>
            <a:r>
              <a:rPr lang="fr-FR" sz="1200" dirty="0" smtClean="0"/>
              <a:t> lors du démarrage des campagnes de vaccination</a:t>
            </a:r>
          </a:p>
          <a:p>
            <a:pPr marL="171450" indent="-171450" algn="just">
              <a:buClr>
                <a:srgbClr val="2C6672"/>
              </a:buClr>
              <a:buFont typeface="Wingdings" panose="05000000000000000000" pitchFamily="2" charset="2"/>
              <a:buChar char="l"/>
            </a:pPr>
            <a:r>
              <a:rPr lang="fr-FR" sz="1200" dirty="0" smtClean="0"/>
              <a:t>Les modalités de commandes et de livraison (dates, vaccins disponibles,…) sont précisées </a:t>
            </a:r>
            <a:r>
              <a:rPr lang="fr-FR" sz="1200" dirty="0"/>
              <a:t>dans un DGS-Urgent</a:t>
            </a:r>
            <a:endParaRPr lang="fr-FR" sz="1200" dirty="0" smtClean="0"/>
          </a:p>
          <a:p>
            <a:pPr marL="171450" indent="-171450" algn="just">
              <a:buClr>
                <a:srgbClr val="2C6672"/>
              </a:buClr>
              <a:buFont typeface="Wingdings" panose="05000000000000000000" pitchFamily="2" charset="2"/>
              <a:buChar char="l"/>
            </a:pPr>
            <a:r>
              <a:rPr lang="fr-FR" sz="1200" dirty="0" smtClean="0"/>
              <a:t>Pour </a:t>
            </a:r>
            <a:r>
              <a:rPr lang="fr-FR" sz="1200" dirty="0"/>
              <a:t>en savoir plus sur </a:t>
            </a:r>
            <a:r>
              <a:rPr lang="fr-FR" sz="1200" dirty="0" smtClean="0"/>
              <a:t>l’outil de commande : </a:t>
            </a:r>
            <a:r>
              <a:rPr lang="fr-FR" sz="1200" dirty="0" smtClean="0">
                <a:hlinkClick r:id="rId8"/>
              </a:rPr>
              <a:t>Utilisation </a:t>
            </a:r>
            <a:r>
              <a:rPr lang="fr-FR" sz="1200" dirty="0">
                <a:hlinkClick r:id="rId8"/>
              </a:rPr>
              <a:t>de l’outil de commande de vaccins </a:t>
            </a:r>
            <a:r>
              <a:rPr lang="fr-FR" sz="1200" dirty="0" smtClean="0">
                <a:hlinkClick r:id="rId8"/>
              </a:rPr>
              <a:t>Covid-19</a:t>
            </a:r>
            <a:endParaRPr lang="fr-FR" sz="1200" dirty="0"/>
          </a:p>
        </p:txBody>
      </p:sp>
      <p:sp>
        <p:nvSpPr>
          <p:cNvPr id="21" name="Rectangle 20"/>
          <p:cNvSpPr/>
          <p:nvPr/>
        </p:nvSpPr>
        <p:spPr>
          <a:xfrm>
            <a:off x="169341" y="5276297"/>
            <a:ext cx="6480525" cy="4016484"/>
          </a:xfrm>
          <a:prstGeom prst="rect">
            <a:avLst/>
          </a:prstGeom>
          <a:solidFill>
            <a:schemeClr val="bg1"/>
          </a:solidFill>
        </p:spPr>
        <p:txBody>
          <a:bodyPr wrap="square">
            <a:spAutoFit/>
          </a:bodyPr>
          <a:lstStyle/>
          <a:p>
            <a:pPr marL="171450" indent="-171450" algn="just">
              <a:buClr>
                <a:srgbClr val="2C6672"/>
              </a:buClr>
              <a:buFont typeface="Wingdings" panose="05000000000000000000" pitchFamily="2" charset="2"/>
              <a:buChar char="l"/>
            </a:pPr>
            <a:r>
              <a:rPr lang="fr-FR" sz="1200" b="1" dirty="0" smtClean="0"/>
              <a:t>En </a:t>
            </a:r>
            <a:r>
              <a:rPr lang="fr-FR" sz="1200" b="1" dirty="0"/>
              <a:t>amont de la vaccination : </a:t>
            </a:r>
            <a:r>
              <a:rPr lang="fr-FR" sz="1200" dirty="0"/>
              <a:t>informer le patient et recueillir son consentement éclairé</a:t>
            </a:r>
            <a:endParaRPr lang="fr-FR" sz="1200" b="1" dirty="0"/>
          </a:p>
          <a:p>
            <a:pPr marL="171450" indent="-171450" algn="just">
              <a:buClr>
                <a:srgbClr val="2C6672"/>
              </a:buClr>
              <a:buFont typeface="Wingdings" panose="05000000000000000000" pitchFamily="2" charset="2"/>
              <a:buChar char="l"/>
            </a:pPr>
            <a:r>
              <a:rPr lang="fr-FR" sz="1200" b="1" dirty="0"/>
              <a:t>C</a:t>
            </a:r>
            <a:r>
              <a:rPr lang="fr-FR" sz="1200" b="1" dirty="0" smtClean="0"/>
              <a:t>ibles </a:t>
            </a:r>
            <a:r>
              <a:rPr lang="fr-FR" sz="1200" b="1" dirty="0"/>
              <a:t>de la campagne de vaccination contre le </a:t>
            </a:r>
            <a:r>
              <a:rPr lang="fr-FR" sz="1200" b="1" dirty="0" smtClean="0"/>
              <a:t>Covid-19  :</a:t>
            </a:r>
          </a:p>
          <a:p>
            <a:pPr marL="360000" lvl="1" indent="-171450" algn="just">
              <a:spcBef>
                <a:spcPts val="200"/>
              </a:spcBef>
              <a:buClr>
                <a:srgbClr val="2C6672"/>
              </a:buClr>
              <a:buFont typeface="Courier New" panose="02070309020205020404" pitchFamily="49" charset="0"/>
              <a:buChar char="o"/>
            </a:pPr>
            <a:r>
              <a:rPr lang="fr-FR" sz="1200" dirty="0"/>
              <a:t>La liste des personnes ciblées est définie dans un </a:t>
            </a:r>
            <a:r>
              <a:rPr lang="fr-FR" sz="1200" dirty="0" smtClean="0"/>
              <a:t>DGS-Urgent </a:t>
            </a:r>
            <a:r>
              <a:rPr lang="fr-FR" sz="1200" dirty="0"/>
              <a:t>dédié (diffusé en amont du lancement de la campagne)</a:t>
            </a:r>
          </a:p>
          <a:p>
            <a:pPr marL="360000" lvl="1" indent="-171450" algn="just">
              <a:spcBef>
                <a:spcPts val="200"/>
              </a:spcBef>
              <a:buClr>
                <a:srgbClr val="2C6672"/>
              </a:buClr>
              <a:buFont typeface="Courier New" panose="02070309020205020404" pitchFamily="49" charset="0"/>
              <a:buChar char="o"/>
            </a:pPr>
            <a:r>
              <a:rPr lang="fr-FR" sz="1200" dirty="0"/>
              <a:t>Néanmoins, toute personne non ciblée par les recommandations vaccinales et souhaitant se faire vacciner peut recevoir une injection contre le </a:t>
            </a:r>
            <a:r>
              <a:rPr lang="fr-FR" sz="1200" dirty="0" smtClean="0"/>
              <a:t>covid-19.</a:t>
            </a:r>
          </a:p>
          <a:p>
            <a:pPr marL="171450" indent="-171450" algn="just">
              <a:buClr>
                <a:srgbClr val="2C6672"/>
              </a:buClr>
              <a:buFont typeface="Wingdings" panose="05000000000000000000" pitchFamily="2" charset="2"/>
              <a:buChar char="l"/>
            </a:pPr>
            <a:r>
              <a:rPr lang="fr-FR" sz="1200" b="1" dirty="0" smtClean="0"/>
              <a:t>Schéma vaccinal </a:t>
            </a:r>
            <a:r>
              <a:rPr lang="fr-FR" sz="1200" dirty="0" smtClean="0"/>
              <a:t>pour les personnes ciblées âgées de 5 ans et plus : </a:t>
            </a:r>
          </a:p>
          <a:p>
            <a:pPr marL="360000" lvl="1" indent="-171450" algn="just">
              <a:spcBef>
                <a:spcPts val="200"/>
              </a:spcBef>
              <a:buClr>
                <a:srgbClr val="2C6672"/>
              </a:buClr>
              <a:buFont typeface="Courier New" panose="02070309020205020404" pitchFamily="49" charset="0"/>
              <a:buChar char="o"/>
            </a:pPr>
            <a:r>
              <a:rPr lang="fr-FR" sz="1200" dirty="0" smtClean="0"/>
              <a:t>Une </a:t>
            </a:r>
            <a:r>
              <a:rPr lang="fr-FR" sz="1200" dirty="0"/>
              <a:t>dose vaccinale annuelle à l'automne, quel que soit le passé </a:t>
            </a:r>
            <a:r>
              <a:rPr lang="fr-FR" sz="1200" dirty="0" smtClean="0"/>
              <a:t>vaccinal.</a:t>
            </a:r>
          </a:p>
          <a:p>
            <a:pPr marL="360000" lvl="1" indent="-171450" algn="just">
              <a:spcBef>
                <a:spcPts val="200"/>
              </a:spcBef>
              <a:buClr>
                <a:srgbClr val="2C6672"/>
              </a:buClr>
              <a:buFont typeface="Courier New" panose="02070309020205020404" pitchFamily="49" charset="0"/>
              <a:buChar char="o"/>
            </a:pPr>
            <a:r>
              <a:rPr lang="fr-FR" sz="1200" dirty="0" smtClean="0"/>
              <a:t>La </a:t>
            </a:r>
            <a:r>
              <a:rPr lang="fr-FR" sz="1200" dirty="0"/>
              <a:t>HAS recommande une dose supplémentaire au printemps pour les personnes âgées de 80 ans et plus, les personnes immunodéprimées, les résidents des EHPAD et des USLD, et les personnes à très haut risque de forme grave.</a:t>
            </a:r>
          </a:p>
          <a:p>
            <a:pPr marL="360000" lvl="1" indent="-171450" algn="just">
              <a:spcBef>
                <a:spcPts val="200"/>
              </a:spcBef>
              <a:buClr>
                <a:srgbClr val="2C6672"/>
              </a:buClr>
              <a:buFont typeface="Courier New" panose="02070309020205020404" pitchFamily="49" charset="0"/>
              <a:buChar char="o"/>
            </a:pPr>
            <a:r>
              <a:rPr lang="fr-FR" sz="1200" dirty="0" smtClean="0"/>
              <a:t>Un</a:t>
            </a:r>
            <a:r>
              <a:rPr lang="fr-FR" sz="1200" dirty="0"/>
              <a:t> délai d’au moins 6 mois devra être respecté, depuis la dernière dose de vaccin contre la Covid-19 ou la dernière infection Covid-19. Ce délai est réduit à 3 mois pour les personnes âgées de 80 ans ou plus et les personnes immunodéprimées</a:t>
            </a:r>
          </a:p>
          <a:p>
            <a:pPr marL="171450" indent="-171450" algn="just">
              <a:spcBef>
                <a:spcPts val="200"/>
              </a:spcBef>
              <a:buClr>
                <a:srgbClr val="2C6672"/>
              </a:buClr>
              <a:buFont typeface="Wingdings" panose="05000000000000000000" pitchFamily="2" charset="2"/>
              <a:buChar char="l"/>
            </a:pPr>
            <a:r>
              <a:rPr lang="fr-FR" sz="1200" b="1" dirty="0" smtClean="0"/>
              <a:t>Offre vaccinale</a:t>
            </a:r>
            <a:r>
              <a:rPr lang="fr-FR" sz="1200" dirty="0" smtClean="0"/>
              <a:t> :</a:t>
            </a:r>
          </a:p>
          <a:p>
            <a:pPr marL="360000" lvl="1" indent="-171450" algn="just">
              <a:spcBef>
                <a:spcPts val="200"/>
              </a:spcBef>
              <a:buClr>
                <a:srgbClr val="2C6672"/>
              </a:buClr>
              <a:buFont typeface="Courier New" panose="02070309020205020404" pitchFamily="49" charset="0"/>
              <a:buChar char="o"/>
            </a:pPr>
            <a:r>
              <a:rPr lang="fr-FR" sz="1200" dirty="0" smtClean="0"/>
              <a:t>La </a:t>
            </a:r>
            <a:r>
              <a:rPr lang="fr-FR" sz="1200" dirty="0"/>
              <a:t>HAS recommande une utilisation préférentielle des vaccins à </a:t>
            </a:r>
            <a:r>
              <a:rPr lang="fr-FR" sz="1200" dirty="0" smtClean="0"/>
              <a:t>ARNm</a:t>
            </a:r>
          </a:p>
          <a:p>
            <a:pPr marL="360000" lvl="1" indent="-171450" algn="just">
              <a:spcBef>
                <a:spcPts val="200"/>
              </a:spcBef>
              <a:buClr>
                <a:srgbClr val="2C6672"/>
              </a:buClr>
              <a:buFont typeface="Courier New" panose="02070309020205020404" pitchFamily="49" charset="0"/>
              <a:buChar char="o"/>
            </a:pPr>
            <a:r>
              <a:rPr lang="fr-FR" sz="1200" dirty="0" smtClean="0"/>
              <a:t>Les </a:t>
            </a:r>
            <a:r>
              <a:rPr lang="fr-FR" sz="1200" dirty="0"/>
              <a:t>vaccins mis à disposition sont adaptés au dernier variant en circulation. La liste des vaccins disponibles pour la campagne est précisée dans un DGS-Urgent dédié</a:t>
            </a:r>
            <a:r>
              <a:rPr lang="fr-FR" sz="1200" dirty="0" smtClean="0"/>
              <a:t>.</a:t>
            </a:r>
            <a:endParaRPr lang="fr-FR" sz="1200" dirty="0"/>
          </a:p>
          <a:p>
            <a:pPr marL="360000" lvl="1" indent="-171450" algn="just">
              <a:spcBef>
                <a:spcPts val="200"/>
              </a:spcBef>
              <a:buClr>
                <a:srgbClr val="2C6672"/>
              </a:buClr>
              <a:buFont typeface="Courier New" panose="02070309020205020404" pitchFamily="49" charset="0"/>
              <a:buChar char="o"/>
            </a:pPr>
            <a:r>
              <a:rPr lang="fr-FR" sz="1200" dirty="0" smtClean="0"/>
              <a:t>Des fiches pratiques relatives à l'utilisation de ces vaccins peuvent être consultées sur le </a:t>
            </a:r>
            <a:r>
              <a:rPr lang="fr-FR" sz="1200" dirty="0" smtClean="0">
                <a:hlinkClick r:id="rId9"/>
              </a:rPr>
              <a:t>site du ministère chargé de la santé</a:t>
            </a:r>
            <a:r>
              <a:rPr lang="fr-FR" sz="1200" dirty="0" smtClean="0"/>
              <a:t>.</a:t>
            </a:r>
          </a:p>
        </p:txBody>
      </p:sp>
      <p:sp>
        <p:nvSpPr>
          <p:cNvPr id="22" name="Rectangle : coins arrondis 26">
            <a:extLst>
              <a:ext uri="{FF2B5EF4-FFF2-40B4-BE49-F238E27FC236}">
                <a16:creationId xmlns:a16="http://schemas.microsoft.com/office/drawing/2014/main" id="{0B65DD4D-6A88-46E1-9912-B1AEF9C061A9}"/>
              </a:ext>
            </a:extLst>
          </p:cNvPr>
          <p:cNvSpPr/>
          <p:nvPr/>
        </p:nvSpPr>
        <p:spPr>
          <a:xfrm>
            <a:off x="157538" y="5149177"/>
            <a:ext cx="6581930" cy="4117478"/>
          </a:xfrm>
          <a:prstGeom prst="roundRect">
            <a:avLst>
              <a:gd name="adj" fmla="val 5010"/>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solidFill>
                <a:schemeClr val="accent2">
                  <a:lumMod val="60000"/>
                  <a:lumOff val="40000"/>
                </a:schemeClr>
              </a:solidFill>
            </a:endParaRPr>
          </a:p>
        </p:txBody>
      </p:sp>
      <p:sp>
        <p:nvSpPr>
          <p:cNvPr id="23" name="ZoneTexte 22">
            <a:extLst>
              <a:ext uri="{FF2B5EF4-FFF2-40B4-BE49-F238E27FC236}">
                <a16:creationId xmlns:a16="http://schemas.microsoft.com/office/drawing/2014/main" id="{6B940639-6913-4B50-8E00-987D8730DEAA}"/>
              </a:ext>
            </a:extLst>
          </p:cNvPr>
          <p:cNvSpPr txBox="1"/>
          <p:nvPr/>
        </p:nvSpPr>
        <p:spPr>
          <a:xfrm>
            <a:off x="401387" y="5018371"/>
            <a:ext cx="2438745" cy="276999"/>
          </a:xfrm>
          <a:prstGeom prst="rect">
            <a:avLst/>
          </a:prstGeom>
          <a:solidFill>
            <a:schemeClr val="bg1"/>
          </a:solidFill>
        </p:spPr>
        <p:txBody>
          <a:bodyPr wrap="none" rtlCol="0">
            <a:spAutoFit/>
          </a:bodyPr>
          <a:lstStyle>
            <a:defPPr>
              <a:defRPr lang="en-US"/>
            </a:defPPr>
            <a:lvl1pPr>
              <a:defRPr sz="1100">
                <a:solidFill>
                  <a:schemeClr val="accent2"/>
                </a:solidFill>
                <a:latin typeface="Helvetica Neue" panose="020B0604020202020204" pitchFamily="34" charset="0"/>
                <a:ea typeface="Helvetica Neue" panose="020B0604020202020204" pitchFamily="34" charset="0"/>
              </a:defRPr>
            </a:lvl1pPr>
          </a:lstStyle>
          <a:p>
            <a:r>
              <a:rPr lang="fr-FR" sz="1200" dirty="0" smtClean="0">
                <a:latin typeface="+mn-lt"/>
              </a:rPr>
              <a:t>Vaccination COVID-19 à l’officine</a:t>
            </a:r>
            <a:endParaRPr lang="fr-FR" sz="1200" dirty="0">
              <a:latin typeface="+mn-lt"/>
            </a:endParaRPr>
          </a:p>
        </p:txBody>
      </p:sp>
      <p:sp>
        <p:nvSpPr>
          <p:cNvPr id="31" name="Rectangle 30"/>
          <p:cNvSpPr/>
          <p:nvPr/>
        </p:nvSpPr>
        <p:spPr>
          <a:xfrm>
            <a:off x="6282367" y="9576625"/>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050" dirty="0" smtClean="0"/>
              <a:t>1/2</a:t>
            </a:r>
            <a:endParaRPr lang="fr-FR" sz="1050" dirty="0"/>
          </a:p>
        </p:txBody>
      </p:sp>
    </p:spTree>
    <p:extLst>
      <p:ext uri="{BB962C8B-B14F-4D97-AF65-F5344CB8AC3E}">
        <p14:creationId xmlns:p14="http://schemas.microsoft.com/office/powerpoint/2010/main" val="3725167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a:xfrm>
            <a:off x="206734" y="885042"/>
            <a:ext cx="6636853" cy="313932"/>
          </a:xfrm>
        </p:spPr>
        <p:txBody>
          <a:bodyPr/>
          <a:lstStyle/>
          <a:p>
            <a:pPr algn="r"/>
            <a:r>
              <a:rPr lang="fr-FR" sz="1600" dirty="0"/>
              <a:t>M.34 VACCINATION COVID-19 a l’officine</a:t>
            </a:r>
          </a:p>
        </p:txBody>
      </p:sp>
      <p:sp>
        <p:nvSpPr>
          <p:cNvPr id="24" name="Espace réservé du texte 2">
            <a:extLst>
              <a:ext uri="{FF2B5EF4-FFF2-40B4-BE49-F238E27FC236}">
                <a16:creationId xmlns:a16="http://schemas.microsoft.com/office/drawing/2014/main" id="{AAE196BE-636C-7440-B466-7559D9F3460F}"/>
              </a:ext>
            </a:extLst>
          </p:cNvPr>
          <p:cNvSpPr txBox="1">
            <a:spLocks/>
          </p:cNvSpPr>
          <p:nvPr/>
        </p:nvSpPr>
        <p:spPr>
          <a:xfrm>
            <a:off x="-1" y="7533166"/>
            <a:ext cx="6087291" cy="1323451"/>
          </a:xfrm>
          <a:prstGeom prst="rect">
            <a:avLst/>
          </a:prstGeom>
          <a:solidFill>
            <a:srgbClr val="D0E6E2"/>
          </a:solidFill>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1100" b="1" dirty="0"/>
              <a:t>Références </a:t>
            </a:r>
            <a:r>
              <a:rPr lang="fr-FR" sz="1100" b="1" dirty="0" smtClean="0"/>
              <a:t>:</a:t>
            </a:r>
          </a:p>
          <a:p>
            <a:r>
              <a:rPr lang="fr-FR" sz="1100" u="sng" dirty="0" smtClean="0">
                <a:solidFill>
                  <a:srgbClr val="000000"/>
                </a:solidFill>
                <a:hlinkClick r:id="rId3"/>
              </a:rPr>
              <a:t>Mesures dérogatoires</a:t>
            </a:r>
            <a:r>
              <a:rPr lang="fr-FR" sz="1100" dirty="0">
                <a:solidFill>
                  <a:srgbClr val="000000"/>
                </a:solidFill>
              </a:rPr>
              <a:t> instaurées durant la crise sanitaire pour la vaccination contre la </a:t>
            </a:r>
            <a:r>
              <a:rPr lang="fr-FR" sz="1100" dirty="0" smtClean="0">
                <a:solidFill>
                  <a:srgbClr val="000000"/>
                </a:solidFill>
              </a:rPr>
              <a:t>Covid-19</a:t>
            </a:r>
          </a:p>
          <a:p>
            <a:r>
              <a:rPr lang="fr-FR" sz="1100" dirty="0" smtClean="0">
                <a:solidFill>
                  <a:srgbClr val="000000"/>
                </a:solidFill>
              </a:rPr>
              <a:t>Site du Ministère: </a:t>
            </a:r>
            <a:r>
              <a:rPr lang="fr-FR" sz="1100" dirty="0" smtClean="0">
                <a:hlinkClick r:id="rId4"/>
              </a:rPr>
              <a:t>Vaccination contre la covid-19 - Fiches techniques et outils pour les professionnels de santé</a:t>
            </a:r>
            <a:endParaRPr lang="fr-FR" sz="1100" dirty="0" smtClean="0"/>
          </a:p>
          <a:p>
            <a:r>
              <a:rPr lang="fr-FR" sz="1100" u="sng" dirty="0">
                <a:solidFill>
                  <a:srgbClr val="000000"/>
                </a:solidFill>
                <a:hlinkClick r:id="rId5" tooltip="undefined"/>
              </a:rPr>
              <a:t>FAQ COVID </a:t>
            </a:r>
            <a:r>
              <a:rPr lang="fr-FR" sz="1100" u="sng" dirty="0" smtClean="0">
                <a:solidFill>
                  <a:srgbClr val="000000"/>
                </a:solidFill>
                <a:hlinkClick r:id="rId5" tooltip="undefined"/>
              </a:rPr>
              <a:t>Officine</a:t>
            </a:r>
            <a:r>
              <a:rPr lang="fr-FR" sz="1100" dirty="0" smtClean="0">
                <a:solidFill>
                  <a:srgbClr val="000000"/>
                </a:solidFill>
              </a:rPr>
              <a:t> de l’Ordre des pharmaciens  ; </a:t>
            </a:r>
            <a:endParaRPr lang="fr-FR" sz="1100" dirty="0">
              <a:solidFill>
                <a:srgbClr val="000000"/>
              </a:solidFill>
            </a:endParaRPr>
          </a:p>
          <a:p>
            <a:r>
              <a:rPr lang="fr-FR" sz="1100" dirty="0" smtClean="0">
                <a:solidFill>
                  <a:srgbClr val="000000"/>
                </a:solidFill>
                <a:hlinkClick r:id="rId6"/>
              </a:rPr>
              <a:t>DGS urgent</a:t>
            </a:r>
            <a:r>
              <a:rPr lang="fr-FR" sz="1100" dirty="0" smtClean="0">
                <a:solidFill>
                  <a:srgbClr val="000000"/>
                </a:solidFill>
              </a:rPr>
              <a:t> ; </a:t>
            </a:r>
            <a:r>
              <a:rPr lang="fr-FR" sz="1100" dirty="0" smtClean="0">
                <a:hlinkClick r:id="rId7"/>
              </a:rPr>
              <a:t>Dossier thématique - Vaccins contre le Covid-19 – ANSM</a:t>
            </a:r>
            <a:endParaRPr lang="fr-FR" sz="1100" dirty="0" smtClean="0">
              <a:solidFill>
                <a:srgbClr val="FF0000"/>
              </a:solidFill>
            </a:endParaRPr>
          </a:p>
          <a:p>
            <a:r>
              <a:rPr lang="fr-FR" sz="1100" dirty="0">
                <a:solidFill>
                  <a:srgbClr val="FF0000"/>
                </a:solidFill>
                <a:hlinkClick r:id="rId8"/>
              </a:rPr>
              <a:t>décret n° 2024-1132 du 4 décembre 2024</a:t>
            </a:r>
            <a:r>
              <a:rPr lang="fr-FR" sz="1100" dirty="0">
                <a:solidFill>
                  <a:srgbClr val="FF0000"/>
                </a:solidFill>
              </a:rPr>
              <a:t> </a:t>
            </a:r>
            <a:r>
              <a:rPr lang="fr-FR" sz="1100" dirty="0" smtClean="0"/>
              <a:t>et les arrêtés du 4 décembre 2024</a:t>
            </a:r>
            <a:endParaRPr lang="fr-FR" sz="1100" dirty="0"/>
          </a:p>
        </p:txBody>
      </p:sp>
      <p:sp>
        <p:nvSpPr>
          <p:cNvPr id="20" name="Rectangle : coins arrondis 5">
            <a:extLst>
              <a:ext uri="{FF2B5EF4-FFF2-40B4-BE49-F238E27FC236}">
                <a16:creationId xmlns:a16="http://schemas.microsoft.com/office/drawing/2014/main" id="{540958C6-A3A3-42C2-8295-9EB1333CD27E}"/>
              </a:ext>
            </a:extLst>
          </p:cNvPr>
          <p:cNvSpPr/>
          <p:nvPr/>
        </p:nvSpPr>
        <p:spPr>
          <a:xfrm>
            <a:off x="216695" y="1472711"/>
            <a:ext cx="6532734" cy="2772717"/>
          </a:xfrm>
          <a:prstGeom prst="roundRect">
            <a:avLst>
              <a:gd name="adj" fmla="val 3622"/>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9" name="ZoneTexte 28">
            <a:extLst>
              <a:ext uri="{FF2B5EF4-FFF2-40B4-BE49-F238E27FC236}">
                <a16:creationId xmlns:a16="http://schemas.microsoft.com/office/drawing/2014/main" id="{CDD262E5-A162-422C-A0ED-B992E1EE17DF}"/>
              </a:ext>
            </a:extLst>
          </p:cNvPr>
          <p:cNvSpPr txBox="1"/>
          <p:nvPr/>
        </p:nvSpPr>
        <p:spPr>
          <a:xfrm>
            <a:off x="334243" y="1328101"/>
            <a:ext cx="1301959" cy="276999"/>
          </a:xfrm>
          <a:prstGeom prst="rect">
            <a:avLst/>
          </a:prstGeom>
          <a:solidFill>
            <a:schemeClr val="bg1"/>
          </a:solidFill>
        </p:spPr>
        <p:txBody>
          <a:bodyPr wrap="none" rtlCol="0">
            <a:spAutoFit/>
          </a:bodyPr>
          <a:lstStyle>
            <a:defPPr>
              <a:defRPr lang="en-US"/>
            </a:defPPr>
            <a:lvl1pPr>
              <a:defRPr sz="1400">
                <a:solidFill>
                  <a:schemeClr val="accent6"/>
                </a:solidFill>
                <a:latin typeface="Helvetica Neue" panose="020B0604020202020204" pitchFamily="34" charset="0"/>
                <a:ea typeface="Helvetica Neue" panose="020B0604020202020204" pitchFamily="34" charset="0"/>
              </a:defRPr>
            </a:lvl1pPr>
          </a:lstStyle>
          <a:p>
            <a:r>
              <a:rPr lang="fr-FR" sz="1200" dirty="0" smtClean="0">
                <a:solidFill>
                  <a:srgbClr val="9BBA28"/>
                </a:solidFill>
                <a:latin typeface="+mn-lt"/>
              </a:rPr>
              <a:t>Post vaccination</a:t>
            </a:r>
            <a:endParaRPr lang="fr-FR" sz="1200" dirty="0">
              <a:solidFill>
                <a:srgbClr val="9BBA28"/>
              </a:solidFill>
              <a:latin typeface="+mn-lt"/>
            </a:endParaRPr>
          </a:p>
        </p:txBody>
      </p:sp>
      <p:sp>
        <p:nvSpPr>
          <p:cNvPr id="30" name="Rectangle 29">
            <a:extLst>
              <a:ext uri="{FF2B5EF4-FFF2-40B4-BE49-F238E27FC236}">
                <a16:creationId xmlns:a16="http://schemas.microsoft.com/office/drawing/2014/main" id="{251FC1D0-6040-4325-AE89-78E404254E04}"/>
              </a:ext>
            </a:extLst>
          </p:cNvPr>
          <p:cNvSpPr/>
          <p:nvPr/>
        </p:nvSpPr>
        <p:spPr>
          <a:xfrm>
            <a:off x="206734" y="1648314"/>
            <a:ext cx="6531300" cy="2492990"/>
          </a:xfrm>
          <a:prstGeom prst="rect">
            <a:avLst/>
          </a:prstGeom>
        </p:spPr>
        <p:txBody>
          <a:bodyPr wrap="square" anchor="ctr">
            <a:spAutoFit/>
          </a:bodyPr>
          <a:lstStyle/>
          <a:p>
            <a:pPr marL="171450" indent="-171450" algn="just">
              <a:buClr>
                <a:schemeClr val="accent6"/>
              </a:buClr>
              <a:buFont typeface="Wingdings" panose="05000000000000000000" pitchFamily="2" charset="2"/>
              <a:buChar char="l"/>
            </a:pPr>
            <a:r>
              <a:rPr lang="fr-FR" sz="1200" dirty="0" smtClean="0"/>
              <a:t>Par sécurité, il est nécessaire de maintenir le délai de surveillance de 15 minutes lors du schéma vaccinal initial (première ou deuxième dose). Les pharmaciens doivent disposer du matériel et des produits pharmaceutiques adaptés dont de l’adrénaline injectable</a:t>
            </a:r>
          </a:p>
          <a:p>
            <a:pPr marL="171450" indent="-171450" algn="just">
              <a:buClr>
                <a:schemeClr val="accent6"/>
              </a:buClr>
              <a:buFont typeface="Wingdings" panose="05000000000000000000" pitchFamily="2" charset="2"/>
              <a:buChar char="l"/>
            </a:pPr>
            <a:r>
              <a:rPr lang="fr-FR" sz="1200" dirty="0" smtClean="0"/>
              <a:t>A l’issue de la vaccination, le document </a:t>
            </a:r>
            <a:r>
              <a:rPr lang="fr-FR" sz="1200" dirty="0">
                <a:hlinkClick r:id="rId9"/>
              </a:rPr>
              <a:t>E.25 -Information du patient sur la </a:t>
            </a:r>
            <a:r>
              <a:rPr lang="fr-FR" sz="1200" dirty="0" smtClean="0">
                <a:hlinkClick r:id="rId9"/>
              </a:rPr>
              <a:t>vaccination</a:t>
            </a:r>
            <a:r>
              <a:rPr lang="fr-FR" sz="1200" dirty="0" smtClean="0"/>
              <a:t> peut être remis au patient afin de : </a:t>
            </a:r>
          </a:p>
          <a:p>
            <a:pPr marL="360000" lvl="1" indent="-171450" algn="just">
              <a:buClr>
                <a:schemeClr val="accent6"/>
              </a:buClr>
              <a:buFont typeface="Courier New" panose="02070309020205020404" pitchFamily="49" charset="0"/>
              <a:buChar char="o"/>
            </a:pPr>
            <a:r>
              <a:rPr lang="fr-FR" sz="1200" dirty="0" smtClean="0">
                <a:solidFill>
                  <a:prstClr val="black"/>
                </a:solidFill>
              </a:rPr>
              <a:t>Rassurer </a:t>
            </a:r>
            <a:r>
              <a:rPr lang="fr-FR" sz="1200" dirty="0">
                <a:solidFill>
                  <a:prstClr val="black"/>
                </a:solidFill>
              </a:rPr>
              <a:t>le patient sur la sécurité du </a:t>
            </a:r>
            <a:r>
              <a:rPr lang="fr-FR" sz="1200" dirty="0" smtClean="0">
                <a:solidFill>
                  <a:prstClr val="black"/>
                </a:solidFill>
              </a:rPr>
              <a:t>vaccin</a:t>
            </a:r>
          </a:p>
          <a:p>
            <a:pPr marL="360000" lvl="1" indent="-171450" algn="just">
              <a:buClr>
                <a:schemeClr val="accent6"/>
              </a:buClr>
              <a:buFont typeface="Courier New" panose="02070309020205020404" pitchFamily="49" charset="0"/>
              <a:buChar char="o"/>
            </a:pPr>
            <a:r>
              <a:rPr lang="fr-FR" sz="1200" dirty="0" smtClean="0">
                <a:solidFill>
                  <a:prstClr val="black"/>
                </a:solidFill>
              </a:rPr>
              <a:t>Noter </a:t>
            </a:r>
            <a:r>
              <a:rPr lang="fr-FR" sz="1200" dirty="0">
                <a:solidFill>
                  <a:prstClr val="black"/>
                </a:solidFill>
              </a:rPr>
              <a:t>la date </a:t>
            </a:r>
            <a:r>
              <a:rPr lang="fr-FR" sz="1200" dirty="0" smtClean="0">
                <a:solidFill>
                  <a:prstClr val="black"/>
                </a:solidFill>
              </a:rPr>
              <a:t>de prochain </a:t>
            </a:r>
            <a:r>
              <a:rPr lang="fr-FR" sz="1200" dirty="0">
                <a:solidFill>
                  <a:prstClr val="black"/>
                </a:solidFill>
              </a:rPr>
              <a:t>rendez </a:t>
            </a:r>
            <a:r>
              <a:rPr lang="fr-FR" sz="1200" dirty="0" smtClean="0">
                <a:solidFill>
                  <a:prstClr val="black"/>
                </a:solidFill>
              </a:rPr>
              <a:t>vous</a:t>
            </a:r>
          </a:p>
          <a:p>
            <a:pPr marL="360000" lvl="1" indent="-171450" algn="just">
              <a:buClr>
                <a:schemeClr val="accent6"/>
              </a:buClr>
              <a:buFont typeface="Courier New" panose="02070309020205020404" pitchFamily="49" charset="0"/>
              <a:buChar char="o"/>
            </a:pPr>
            <a:r>
              <a:rPr lang="fr-FR" sz="1200" dirty="0" smtClean="0">
                <a:solidFill>
                  <a:prstClr val="black"/>
                </a:solidFill>
              </a:rPr>
              <a:t>Informer </a:t>
            </a:r>
            <a:r>
              <a:rPr lang="fr-FR" sz="1200" dirty="0">
                <a:solidFill>
                  <a:prstClr val="black"/>
                </a:solidFill>
              </a:rPr>
              <a:t>la personne de la conduite à tenir en cas d’apparition de certains effets </a:t>
            </a:r>
            <a:r>
              <a:rPr lang="fr-FR" sz="1200" dirty="0" smtClean="0">
                <a:solidFill>
                  <a:prstClr val="black"/>
                </a:solidFill>
              </a:rPr>
              <a:t>indésirables</a:t>
            </a:r>
          </a:p>
          <a:p>
            <a:pPr marL="171450" indent="-171450" algn="just">
              <a:buClr>
                <a:schemeClr val="accent6"/>
              </a:buClr>
              <a:buFont typeface="Wingdings" panose="05000000000000000000" pitchFamily="2" charset="2"/>
              <a:buChar char="l"/>
            </a:pPr>
            <a:r>
              <a:rPr lang="fr-FR" sz="1200" dirty="0" smtClean="0"/>
              <a:t>Sur le </a:t>
            </a:r>
            <a:r>
              <a:rPr lang="fr-FR" sz="1200" dirty="0" smtClean="0">
                <a:hlinkClick r:id="rId10"/>
              </a:rPr>
              <a:t>site de l’ANSM </a:t>
            </a:r>
            <a:r>
              <a:rPr lang="fr-FR" sz="1200" dirty="0" smtClean="0"/>
              <a:t>une </a:t>
            </a:r>
            <a:r>
              <a:rPr lang="fr-FR" sz="1200" dirty="0"/>
              <a:t>fiche récapitulant les effets indésirables pouvant survenir après la vaccination est mise à disposition pour chaque vaccin </a:t>
            </a:r>
            <a:r>
              <a:rPr lang="fr-FR" sz="1200" dirty="0" smtClean="0"/>
              <a:t>disponible (pour chaque vaccin il existe une version à destination des professionnels de santé et une version à destination des patients)</a:t>
            </a:r>
            <a:endParaRPr lang="fr-FR" sz="1200" dirty="0"/>
          </a:p>
        </p:txBody>
      </p:sp>
      <p:sp>
        <p:nvSpPr>
          <p:cNvPr id="17" name="Rectangle 16"/>
          <p:cNvSpPr/>
          <p:nvPr/>
        </p:nvSpPr>
        <p:spPr>
          <a:xfrm>
            <a:off x="6282367" y="9576625"/>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050" dirty="0"/>
              <a:t>2</a:t>
            </a:r>
            <a:r>
              <a:rPr lang="fr-FR" sz="1050" dirty="0" smtClean="0"/>
              <a:t>/2</a:t>
            </a:r>
            <a:endParaRPr lang="fr-FR" sz="1050" dirty="0"/>
          </a:p>
        </p:txBody>
      </p:sp>
    </p:spTree>
    <p:extLst>
      <p:ext uri="{BB962C8B-B14F-4D97-AF65-F5344CB8AC3E}">
        <p14:creationId xmlns:p14="http://schemas.microsoft.com/office/powerpoint/2010/main" val="1309453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4508</TotalTime>
  <Words>636</Words>
  <Application>Microsoft Office PowerPoint</Application>
  <PresentationFormat>Format A4 (210 x 297 mm)</PresentationFormat>
  <Paragraphs>42</Paragraphs>
  <Slides>2</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Courier New</vt:lpstr>
      <vt:lpstr>Helvetica Light</vt:lpstr>
      <vt:lpstr>Helvetica Neue</vt:lpstr>
      <vt:lpstr>Wingdings</vt:lpstr>
      <vt:lpstr>Thème Office</vt:lpstr>
      <vt:lpstr>M.34 VACCINATION COVID-19 a l’officine</vt:lpstr>
      <vt:lpstr>M.34 VACCINATION COVID-19 a l’officine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367</cp:revision>
  <cp:lastPrinted>2019-10-14T20:50:05Z</cp:lastPrinted>
  <dcterms:created xsi:type="dcterms:W3CDTF">2019-09-09T06:31:24Z</dcterms:created>
  <dcterms:modified xsi:type="dcterms:W3CDTF">2024-12-19T14:08:08Z</dcterms:modified>
</cp:coreProperties>
</file>