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D25E2F"/>
    <a:srgbClr val="2C6672"/>
    <a:srgbClr val="595959"/>
    <a:srgbClr val="4AB5C4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26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D8FF83D-2194-4CE1-9CAE-73A7F9217361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5444283E-FA5F-49EC-B92B-63C26FC26B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2CB20035-EBCF-414A-B4F2-6754EC85A991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A4A7791D-41D1-4BE2-91D2-C176EA269D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BAE66E8-957B-41E2-9901-0E0164DA242E}"/>
              </a:ext>
            </a:extLst>
          </p:cNvPr>
          <p:cNvSpPr/>
          <p:nvPr userDrawn="1"/>
        </p:nvSpPr>
        <p:spPr>
          <a:xfrm>
            <a:off x="0" y="798116"/>
            <a:ext cx="6858000" cy="39756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576DBFC2-441F-4AFC-907C-CB29F8DF743F}"/>
              </a:ext>
            </a:extLst>
          </p:cNvPr>
          <p:cNvGrpSpPr/>
          <p:nvPr userDrawn="1"/>
        </p:nvGrpSpPr>
        <p:grpSpPr>
          <a:xfrm>
            <a:off x="0" y="9239784"/>
            <a:ext cx="6858000" cy="666216"/>
            <a:chOff x="0" y="9239784"/>
            <a:chExt cx="6858000" cy="66621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55C9985-ECE5-42D2-A7C5-372E70CB1523}"/>
                </a:ext>
              </a:extLst>
            </p:cNvPr>
            <p:cNvSpPr/>
            <p:nvPr userDrawn="1"/>
          </p:nvSpPr>
          <p:spPr>
            <a:xfrm>
              <a:off x="0" y="9390490"/>
              <a:ext cx="6858000" cy="5155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D3E499E0-02A9-4DC2-BCD0-EBB9F54BA39B}"/>
                </a:ext>
              </a:extLst>
            </p:cNvPr>
            <p:cNvSpPr/>
            <p:nvPr userDrawn="1"/>
          </p:nvSpPr>
          <p:spPr>
            <a:xfrm>
              <a:off x="3878505" y="9239784"/>
              <a:ext cx="2771905" cy="30141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fr-FR" sz="1200" dirty="0">
                  <a:solidFill>
                    <a:srgbClr val="595959"/>
                  </a:solidFill>
                </a:rPr>
                <a:t>Pharmacie :</a:t>
              </a:r>
            </a:p>
          </p:txBody>
        </p:sp>
      </p:grpSp>
      <p:sp>
        <p:nvSpPr>
          <p:cNvPr id="21" name="Flèche : pentagone 20">
            <a:extLst>
              <a:ext uri="{FF2B5EF4-FFF2-40B4-BE49-F238E27FC236}">
                <a16:creationId xmlns:a16="http://schemas.microsoft.com/office/drawing/2014/main" id="{8E0ABF74-5194-4905-B406-3BEC6678EB59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64BDB6-14F4-4448-A5A3-BB8B36076F00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AD642-61D3-4034-8347-4C44A74F9A62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1.1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Février 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2024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7" name="Image 36" descr="Une image contenant dessin&#10;&#10;Description générée automatiquement">
            <a:extLst>
              <a:ext uri="{FF2B5EF4-FFF2-40B4-BE49-F238E27FC236}">
                <a16:creationId xmlns:a16="http://schemas.microsoft.com/office/drawing/2014/main" id="{9C73A73F-6806-44B4-AA0D-2E8F501A925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9173901"/>
            <a:ext cx="359277" cy="469335"/>
          </a:xfrm>
          <a:prstGeom prst="rect">
            <a:avLst/>
          </a:prstGeom>
        </p:spPr>
      </p:pic>
      <p:sp>
        <p:nvSpPr>
          <p:cNvPr id="26" name="Titre 4">
            <a:extLst>
              <a:ext uri="{FF2B5EF4-FFF2-40B4-BE49-F238E27FC236}">
                <a16:creationId xmlns:a16="http://schemas.microsoft.com/office/drawing/2014/main" id="{9B1F2DAF-4D7B-482D-8CFB-7BD3DF758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167" y="826082"/>
            <a:ext cx="6507574" cy="341632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lang="fr-FR" sz="1800" cap="all">
                <a:solidFill>
                  <a:schemeClr val="bg1"/>
                </a:solidFill>
                <a:cs typeface="+mn-cs"/>
              </a:defRPr>
            </a:lvl1pPr>
          </a:lstStyle>
          <a:p>
            <a:pPr marL="0" lvl="0" defTabSz="457200"/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06/02/2024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meli.fr/pharmacien" TargetMode="External"/><Relationship Id="rId13" Type="http://schemas.openxmlformats.org/officeDocument/2006/relationships/hyperlink" Target="https://www.ordre.pharmacien.fr/je-suis/pharmacien/pharmacien/mon-exercice-professionnel" TargetMode="External"/><Relationship Id="rId3" Type="http://schemas.openxmlformats.org/officeDocument/2006/relationships/hyperlink" Target="https://www.has-sante.fr/" TargetMode="External"/><Relationship Id="rId7" Type="http://schemas.openxmlformats.org/officeDocument/2006/relationships/hyperlink" Target="https://www.anses.fr/fr/content/l%E2%80%99agence-nationale-du-m%C3%A9dicament-v%C3%A9t%C3%A9rinaire-%E2%80%93-missions-et-actions" TargetMode="External"/><Relationship Id="rId12" Type="http://schemas.openxmlformats.org/officeDocument/2006/relationships/hyperlink" Target="https://www.ordre.pharmacien.fr/les-communications/les-communications" TargetMode="External"/><Relationship Id="rId2" Type="http://schemas.openxmlformats.org/officeDocument/2006/relationships/hyperlink" Target="https://sante.gouv.fr/professionnels/article/dgs-urgent" TargetMode="External"/><Relationship Id="rId16" Type="http://schemas.openxmlformats.org/officeDocument/2006/relationships/hyperlink" Target="https://www.demarchequaliteofficine.fr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anses.fr/fr" TargetMode="External"/><Relationship Id="rId11" Type="http://schemas.openxmlformats.org/officeDocument/2006/relationships/hyperlink" Target="https://www.inrs.fr/" TargetMode="External"/><Relationship Id="rId5" Type="http://schemas.openxmlformats.org/officeDocument/2006/relationships/hyperlink" Target="https://ansm.sante.fr/" TargetMode="External"/><Relationship Id="rId15" Type="http://schemas.openxmlformats.org/officeDocument/2006/relationships/hyperlink" Target="https://www.meddispar.fr/" TargetMode="External"/><Relationship Id="rId10" Type="http://schemas.openxmlformats.org/officeDocument/2006/relationships/hyperlink" Target="https://www.economie.gouv.fr/dgccrf" TargetMode="External"/><Relationship Id="rId4" Type="http://schemas.openxmlformats.org/officeDocument/2006/relationships/hyperlink" Target="https://www.santepubliquefrance.fr/" TargetMode="External"/><Relationship Id="rId9" Type="http://schemas.openxmlformats.org/officeDocument/2006/relationships/hyperlink" Target="https://www.hcsp.fr/explore.cgi/Accueil" TargetMode="External"/><Relationship Id="rId14" Type="http://schemas.openxmlformats.org/officeDocument/2006/relationships/hyperlink" Target="https://www.cespharm.fr/prevention-san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75735"/>
            <a:ext cx="6650410" cy="279307"/>
          </a:xfrm>
        </p:spPr>
        <p:txBody>
          <a:bodyPr/>
          <a:lstStyle/>
          <a:p>
            <a:r>
              <a:rPr lang="fr-FR" sz="1350" dirty="0" smtClean="0"/>
              <a:t>M36. Veille légale et scientifique sur l’exercice professionnel</a:t>
            </a:r>
            <a:endParaRPr lang="fr-FR" sz="1350" dirty="0"/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D640A0A6-516F-B24A-949A-162DC38EC32D}"/>
              </a:ext>
            </a:extLst>
          </p:cNvPr>
          <p:cNvSpPr txBox="1">
            <a:spLocks noChangeArrowheads="1"/>
          </p:cNvSpPr>
          <p:nvPr/>
        </p:nvSpPr>
        <p:spPr>
          <a:xfrm>
            <a:off x="163758" y="2999199"/>
            <a:ext cx="6636853" cy="293405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18">
              <a:defRPr/>
            </a:pPr>
            <a:r>
              <a:rPr lang="fr-FR" sz="1600" dirty="0">
                <a:solidFill>
                  <a:srgbClr val="2C6672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Les </a:t>
            </a:r>
            <a:r>
              <a:rPr lang="fr-FR" sz="1600" dirty="0" smtClean="0">
                <a:solidFill>
                  <a:srgbClr val="2C6672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éléments obligatoires </a:t>
            </a:r>
            <a:r>
              <a:rPr lang="fr-FR" sz="1600" dirty="0">
                <a:solidFill>
                  <a:srgbClr val="2C6672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  <a:endParaRPr lang="fr-FR" sz="1600" dirty="0">
              <a:solidFill>
                <a:srgbClr val="2C6672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Wingdings 2" pitchFamily="18" charset="2"/>
            </a:endParaRPr>
          </a:p>
        </p:txBody>
      </p:sp>
      <p:sp>
        <p:nvSpPr>
          <p:cNvPr id="37" name="Rectangle à coins arrondis 22">
            <a:extLst>
              <a:ext uri="{FF2B5EF4-FFF2-40B4-BE49-F238E27FC236}">
                <a16:creationId xmlns:a16="http://schemas.microsoft.com/office/drawing/2014/main" id="{779F9184-2C91-B645-8E48-E6AB14F513B6}"/>
              </a:ext>
            </a:extLst>
          </p:cNvPr>
          <p:cNvSpPr/>
          <p:nvPr/>
        </p:nvSpPr>
        <p:spPr>
          <a:xfrm>
            <a:off x="208021" y="3473201"/>
            <a:ext cx="2992379" cy="1707991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t"/>
          <a:lstStyle/>
          <a:p>
            <a:pPr algn="ctr"/>
            <a:r>
              <a:rPr lang="fr-FR" sz="1400" b="1" dirty="0" smtClean="0"/>
              <a:t>Veille règlementaire </a:t>
            </a:r>
          </a:p>
          <a:p>
            <a:r>
              <a:rPr lang="fr-FR" sz="1400" dirty="0" smtClean="0"/>
              <a:t> </a:t>
            </a:r>
          </a:p>
          <a:p>
            <a:r>
              <a:rPr lang="fr-FR" sz="1400" dirty="0" smtClean="0"/>
              <a:t>• Suivi des nouvelles lois et réglementations</a:t>
            </a:r>
          </a:p>
          <a:p>
            <a:r>
              <a:rPr lang="fr-FR" sz="1400" dirty="0" smtClean="0"/>
              <a:t> </a:t>
            </a:r>
            <a:r>
              <a:rPr lang="fr-FR" sz="1400" dirty="0"/>
              <a:t>• Suivi des nouveautés concernant le fonctionnement des officines</a:t>
            </a:r>
            <a:endParaRPr lang="fr-FR" sz="1400" b="1" dirty="0">
              <a:solidFill>
                <a:srgbClr val="000000"/>
              </a:solidFill>
              <a:latin typeface="Helvetica Light" pitchFamily="34" charset="0"/>
              <a:cs typeface="Calibri" pitchFamily="34" charset="0"/>
            </a:endParaRPr>
          </a:p>
        </p:txBody>
      </p:sp>
      <p:sp>
        <p:nvSpPr>
          <p:cNvPr id="41" name="Rectangle à coins arrondis 23">
            <a:extLst>
              <a:ext uri="{FF2B5EF4-FFF2-40B4-BE49-F238E27FC236}">
                <a16:creationId xmlns:a16="http://schemas.microsoft.com/office/drawing/2014/main" id="{F221309D-3880-CB43-9660-46920640AC95}"/>
              </a:ext>
            </a:extLst>
          </p:cNvPr>
          <p:cNvSpPr/>
          <p:nvPr/>
        </p:nvSpPr>
        <p:spPr>
          <a:xfrm>
            <a:off x="163758" y="7089391"/>
            <a:ext cx="6519770" cy="178705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S’abonner à la newsletter de la Démarche Qualité Officine </a:t>
            </a:r>
            <a:endParaRPr lang="fr-FR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/>
              <a:t>Identifier </a:t>
            </a:r>
            <a:r>
              <a:rPr lang="fr-FR" sz="1400" dirty="0"/>
              <a:t>vos sources d’informations </a:t>
            </a:r>
            <a:endParaRPr lang="fr-FR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/>
              <a:t>Planifier </a:t>
            </a:r>
            <a:r>
              <a:rPr lang="fr-FR" sz="1400" dirty="0"/>
              <a:t>votre veille autant que de besoin (certaines sources nécessitent un suivi quotidien) </a:t>
            </a:r>
            <a:endParaRPr lang="fr-FR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/>
              <a:t>Définir </a:t>
            </a:r>
            <a:r>
              <a:rPr lang="fr-FR" sz="1400" dirty="0"/>
              <a:t>les conduites à tenir en cas de rappels de </a:t>
            </a:r>
            <a:r>
              <a:rPr lang="fr-FR" sz="1400" dirty="0" smtClean="0"/>
              <a:t>médicaments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/>
              <a:t>Réagir </a:t>
            </a:r>
            <a:r>
              <a:rPr lang="fr-FR" sz="1400" dirty="0" smtClean="0"/>
              <a:t>immédiatement </a:t>
            </a:r>
            <a:r>
              <a:rPr lang="fr-FR" sz="1400" dirty="0"/>
              <a:t>en cas de nouveauté règlementaire ou de rappel de médicaments ou autres produits de santé</a:t>
            </a:r>
            <a:endParaRPr lang="fr-FR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/>
              <a:t>Communiquer </a:t>
            </a:r>
            <a:r>
              <a:rPr lang="fr-FR" sz="1400" dirty="0"/>
              <a:t>les éléments à votre équipe</a:t>
            </a:r>
            <a:endParaRPr lang="fr-FR" sz="1000" dirty="0">
              <a:latin typeface="Helvetica Light" pitchFamily="34" charset="0"/>
            </a:endParaRPr>
          </a:p>
        </p:txBody>
      </p:sp>
      <p:sp>
        <p:nvSpPr>
          <p:cNvPr id="60" name="Rectangle à coins arrondis 52">
            <a:extLst>
              <a:ext uri="{FF2B5EF4-FFF2-40B4-BE49-F238E27FC236}">
                <a16:creationId xmlns:a16="http://schemas.microsoft.com/office/drawing/2014/main" id="{5B9B0D8E-1188-6343-B5BC-B0B6B6D8A470}"/>
              </a:ext>
            </a:extLst>
          </p:cNvPr>
          <p:cNvSpPr/>
          <p:nvPr/>
        </p:nvSpPr>
        <p:spPr>
          <a:xfrm>
            <a:off x="208021" y="1458088"/>
            <a:ext cx="6475507" cy="1173345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69804"/>
            </a:schemeClr>
          </a:solidFill>
          <a:ln w="28575" algn="ctr">
            <a:solidFill>
              <a:srgbClr val="2C6672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buClr>
                <a:srgbClr val="2C6672"/>
              </a:buClr>
            </a:pPr>
            <a:r>
              <a:rPr lang="fr-FR" sz="1400" dirty="0"/>
              <a:t>La veille </a:t>
            </a:r>
            <a:r>
              <a:rPr lang="fr-FR" sz="1400" dirty="0" smtClean="0"/>
              <a:t>légale et scientifique à l’officine est </a:t>
            </a:r>
            <a:r>
              <a:rPr lang="fr-FR" sz="1400" b="1" dirty="0"/>
              <a:t>essentielle</a:t>
            </a:r>
            <a:r>
              <a:rPr lang="fr-FR" sz="1400" dirty="0"/>
              <a:t> pour rester à jour avec les dernières informations </a:t>
            </a:r>
            <a:r>
              <a:rPr lang="fr-FR" sz="1400" dirty="0" smtClean="0"/>
              <a:t>et les </a:t>
            </a:r>
            <a:r>
              <a:rPr lang="fr-FR" sz="1400" dirty="0"/>
              <a:t>développements dans le domaine pharmaceutique, médical et réglementaire. Elle permet de fournir un </a:t>
            </a:r>
            <a:r>
              <a:rPr lang="fr-FR" sz="1400" b="1" dirty="0"/>
              <a:t>service de qualité aux usagers </a:t>
            </a:r>
            <a:r>
              <a:rPr lang="fr-FR" sz="1400" b="1" dirty="0" smtClean="0"/>
              <a:t>du système de </a:t>
            </a:r>
            <a:r>
              <a:rPr lang="fr-FR" sz="1400" b="1" dirty="0"/>
              <a:t>santé et de garantir la sécurité </a:t>
            </a:r>
            <a:r>
              <a:rPr lang="fr-FR" sz="1400" dirty="0"/>
              <a:t>de la prestation (ou du service</a:t>
            </a:r>
            <a:r>
              <a:rPr lang="fr-FR" sz="1400" dirty="0" smtClean="0"/>
              <a:t>).</a:t>
            </a:r>
            <a:endParaRPr lang="fr-FR" sz="1400" b="1" dirty="0"/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D640A0A6-516F-B24A-949A-162DC38EC32D}"/>
              </a:ext>
            </a:extLst>
          </p:cNvPr>
          <p:cNvSpPr txBox="1">
            <a:spLocks noChangeArrowheads="1"/>
          </p:cNvSpPr>
          <p:nvPr/>
        </p:nvSpPr>
        <p:spPr>
          <a:xfrm>
            <a:off x="77555" y="6722303"/>
            <a:ext cx="6636853" cy="293405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18">
              <a:defRPr/>
            </a:pPr>
            <a:r>
              <a:rPr lang="fr-FR" sz="1600" dirty="0" smtClean="0">
                <a:solidFill>
                  <a:srgbClr val="2C6672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Recommandations :</a:t>
            </a:r>
            <a:endParaRPr lang="fr-FR" sz="1600" dirty="0">
              <a:solidFill>
                <a:srgbClr val="2C6672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Wingdings 2" pitchFamily="18" charset="2"/>
            </a:endParaRPr>
          </a:p>
        </p:txBody>
      </p:sp>
      <p:sp>
        <p:nvSpPr>
          <p:cNvPr id="49" name="Rectangle à coins arrondis 22">
            <a:extLst>
              <a:ext uri="{FF2B5EF4-FFF2-40B4-BE49-F238E27FC236}">
                <a16:creationId xmlns:a16="http://schemas.microsoft.com/office/drawing/2014/main" id="{779F9184-2C91-B645-8E48-E6AB14F513B6}"/>
              </a:ext>
            </a:extLst>
          </p:cNvPr>
          <p:cNvSpPr/>
          <p:nvPr/>
        </p:nvSpPr>
        <p:spPr>
          <a:xfrm>
            <a:off x="837838" y="5361789"/>
            <a:ext cx="5288692" cy="1057107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t"/>
          <a:lstStyle/>
          <a:p>
            <a:pPr algn="ctr"/>
            <a:r>
              <a:rPr lang="fr-FR" sz="1400" b="1" dirty="0" smtClean="0"/>
              <a:t>Veille de santé publique </a:t>
            </a:r>
          </a:p>
          <a:p>
            <a:r>
              <a:rPr lang="fr-FR" sz="1400" dirty="0" smtClean="0"/>
              <a:t> </a:t>
            </a:r>
          </a:p>
          <a:p>
            <a:r>
              <a:rPr lang="fr-FR" sz="1400" dirty="0" smtClean="0"/>
              <a:t>Informations sur les maladies </a:t>
            </a:r>
            <a:r>
              <a:rPr lang="fr-FR" sz="1400" dirty="0"/>
              <a:t>émergentes, </a:t>
            </a:r>
            <a:r>
              <a:rPr lang="fr-FR" sz="1400" dirty="0" smtClean="0"/>
              <a:t>les </a:t>
            </a:r>
            <a:r>
              <a:rPr lang="fr-FR" sz="1400" dirty="0"/>
              <a:t>recommandations </a:t>
            </a:r>
            <a:r>
              <a:rPr lang="fr-FR" sz="1400" dirty="0" smtClean="0"/>
              <a:t>en matière de </a:t>
            </a:r>
            <a:r>
              <a:rPr lang="fr-FR" sz="1400" dirty="0"/>
              <a:t>santé publique </a:t>
            </a:r>
            <a:r>
              <a:rPr lang="fr-FR" sz="1400" dirty="0" smtClean="0"/>
              <a:t>et les </a:t>
            </a:r>
            <a:r>
              <a:rPr lang="fr-FR" sz="1400" dirty="0"/>
              <a:t>avancées </a:t>
            </a:r>
            <a:r>
              <a:rPr lang="fr-FR" sz="1400" dirty="0" smtClean="0"/>
              <a:t>médicales</a:t>
            </a:r>
            <a:endParaRPr lang="fr-FR" sz="1400" b="1" dirty="0">
              <a:solidFill>
                <a:srgbClr val="000000"/>
              </a:solidFill>
              <a:latin typeface="Helvetica Light" pitchFamily="34" charset="0"/>
              <a:cs typeface="Calibri" pitchFamily="34" charset="0"/>
            </a:endParaRPr>
          </a:p>
        </p:txBody>
      </p:sp>
      <p:sp>
        <p:nvSpPr>
          <p:cNvPr id="54" name="Rectangle à coins arrondis 22">
            <a:extLst>
              <a:ext uri="{FF2B5EF4-FFF2-40B4-BE49-F238E27FC236}">
                <a16:creationId xmlns:a16="http://schemas.microsoft.com/office/drawing/2014/main" id="{779F9184-2C91-B645-8E48-E6AB14F513B6}"/>
              </a:ext>
            </a:extLst>
          </p:cNvPr>
          <p:cNvSpPr/>
          <p:nvPr/>
        </p:nvSpPr>
        <p:spPr>
          <a:xfrm>
            <a:off x="3361039" y="3473201"/>
            <a:ext cx="3322490" cy="1707991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69804"/>
            </a:schemeClr>
          </a:solidFill>
          <a:ln w="28575" algn="ctr">
            <a:noFill/>
            <a:miter lim="800000"/>
            <a:headEnd/>
            <a:tailEnd/>
          </a:ln>
        </p:spPr>
        <p:txBody>
          <a:bodyPr anchor="t"/>
          <a:lstStyle/>
          <a:p>
            <a:pPr algn="ctr"/>
            <a:r>
              <a:rPr lang="fr-FR" sz="1400" b="1" dirty="0" smtClean="0"/>
              <a:t>Veille sur les produits de santé</a:t>
            </a:r>
          </a:p>
          <a:p>
            <a:r>
              <a:rPr lang="fr-FR" sz="1400" dirty="0" smtClean="0"/>
              <a:t> </a:t>
            </a:r>
          </a:p>
          <a:p>
            <a:r>
              <a:rPr lang="fr-FR" sz="1400" dirty="0"/>
              <a:t>• </a:t>
            </a:r>
            <a:r>
              <a:rPr lang="fr-FR" sz="1400" dirty="0" smtClean="0"/>
              <a:t>Nouveaux </a:t>
            </a:r>
            <a:r>
              <a:rPr lang="fr-FR" sz="1400" dirty="0"/>
              <a:t>médicaments sur le marché </a:t>
            </a:r>
            <a:endParaRPr lang="fr-FR" sz="1400" dirty="0" smtClean="0"/>
          </a:p>
          <a:p>
            <a:r>
              <a:rPr lang="fr-FR" sz="1400" dirty="0" smtClean="0"/>
              <a:t>• </a:t>
            </a:r>
            <a:r>
              <a:rPr lang="fr-FR" sz="1400" dirty="0"/>
              <a:t>Nouvelles interactions </a:t>
            </a:r>
            <a:r>
              <a:rPr lang="fr-FR" sz="1400" dirty="0" smtClean="0"/>
              <a:t>médicamenteuses</a:t>
            </a:r>
          </a:p>
          <a:p>
            <a:r>
              <a:rPr lang="fr-FR" sz="1400" dirty="0" smtClean="0"/>
              <a:t>• Prévention </a:t>
            </a:r>
            <a:r>
              <a:rPr lang="fr-FR" sz="1400" dirty="0"/>
              <a:t>des ruptures de </a:t>
            </a:r>
            <a:r>
              <a:rPr lang="fr-FR" sz="1400" dirty="0" smtClean="0"/>
              <a:t>stocks</a:t>
            </a:r>
          </a:p>
          <a:p>
            <a:r>
              <a:rPr lang="fr-FR" sz="1400" dirty="0" smtClean="0"/>
              <a:t>• Vigilance, rappels de lots</a:t>
            </a:r>
            <a:endParaRPr lang="fr-FR" sz="1400" b="1" dirty="0">
              <a:solidFill>
                <a:srgbClr val="000000"/>
              </a:solidFill>
              <a:latin typeface="Helvetica Light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6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 txBox="1">
            <a:spLocks/>
          </p:cNvSpPr>
          <p:nvPr/>
        </p:nvSpPr>
        <p:spPr>
          <a:xfrm>
            <a:off x="206734" y="849981"/>
            <a:ext cx="6650410" cy="279307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1800" kern="12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r>
              <a:rPr lang="fr-FR" sz="1350" dirty="0" smtClean="0"/>
              <a:t>M36. Veille légale et scientifique sur l’exercice professionnel</a:t>
            </a:r>
            <a:endParaRPr lang="fr-FR" sz="135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DC9A581-B3B3-2840-B628-4B0E728018DF}"/>
              </a:ext>
            </a:extLst>
          </p:cNvPr>
          <p:cNvSpPr txBox="1"/>
          <p:nvPr/>
        </p:nvSpPr>
        <p:spPr>
          <a:xfrm>
            <a:off x="201737" y="1779578"/>
            <a:ext cx="649798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C6672"/>
              </a:buClr>
            </a:pPr>
            <a:r>
              <a:rPr lang="fr-FR" sz="1400" b="1" dirty="0"/>
              <a:t>Parmi les sites incontournables à consulter régulièrement pour se tenir informé figurent notamment </a:t>
            </a:r>
            <a:r>
              <a:rPr lang="fr-FR" sz="1400" dirty="0"/>
              <a:t>:</a:t>
            </a:r>
            <a:endParaRPr lang="fr-FR" sz="1400" dirty="0" smtClean="0">
              <a:solidFill>
                <a:srgbClr val="D25E2F"/>
              </a:solidFill>
            </a:endParaRP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Liste </a:t>
            </a:r>
            <a:r>
              <a:rPr lang="fr-FR" sz="1400" dirty="0"/>
              <a:t>de diffusion </a:t>
            </a:r>
            <a:r>
              <a:rPr lang="fr-FR" sz="1400" dirty="0">
                <a:hlinkClick r:id="rId2"/>
              </a:rPr>
              <a:t>DGS-Urgent</a:t>
            </a:r>
            <a:r>
              <a:rPr lang="fr-FR" sz="1400" dirty="0"/>
              <a:t> émis par le Ministère </a:t>
            </a:r>
            <a:r>
              <a:rPr lang="fr-FR" sz="1400" dirty="0" smtClean="0"/>
              <a:t>chargé de </a:t>
            </a:r>
            <a:r>
              <a:rPr lang="fr-FR" sz="1400" dirty="0"/>
              <a:t>la Santé (possibilité de s’inscrire aux alertes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Haute </a:t>
            </a:r>
            <a:r>
              <a:rPr lang="fr-FR" sz="1400" dirty="0"/>
              <a:t>Autorité de Santé (</a:t>
            </a:r>
            <a:r>
              <a:rPr lang="fr-FR" sz="1400" dirty="0" smtClean="0">
                <a:hlinkClick r:id="rId3"/>
              </a:rPr>
              <a:t>HAS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>
                <a:hlinkClick r:id="rId4"/>
              </a:rPr>
              <a:t>Santé </a:t>
            </a:r>
            <a:r>
              <a:rPr lang="fr-FR" sz="1400" dirty="0">
                <a:hlinkClick r:id="rId4"/>
              </a:rPr>
              <a:t>publique </a:t>
            </a:r>
            <a:r>
              <a:rPr lang="fr-FR" sz="1400" dirty="0" smtClean="0">
                <a:hlinkClick r:id="rId4"/>
              </a:rPr>
              <a:t>France</a:t>
            </a:r>
            <a:endParaRPr lang="fr-FR" sz="1400" dirty="0" smtClean="0"/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Agence </a:t>
            </a:r>
            <a:r>
              <a:rPr lang="fr-FR" sz="1400" dirty="0"/>
              <a:t>Nationale de Sécurité du Médicament et des produits de santé (</a:t>
            </a:r>
            <a:r>
              <a:rPr lang="fr-FR" sz="1400" dirty="0" smtClean="0">
                <a:hlinkClick r:id="rId5"/>
              </a:rPr>
              <a:t>ANSM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Agence </a:t>
            </a:r>
            <a:r>
              <a:rPr lang="fr-FR" sz="1400" dirty="0"/>
              <a:t>nationale de sécurité sanitaire de l’alimentation, de l’environnement et du travail (</a:t>
            </a:r>
            <a:r>
              <a:rPr lang="fr-FR" sz="1400" dirty="0">
                <a:hlinkClick r:id="rId6"/>
              </a:rPr>
              <a:t>ANSES</a:t>
            </a:r>
            <a:r>
              <a:rPr lang="fr-FR" sz="1400" dirty="0"/>
              <a:t>) </a:t>
            </a:r>
            <a:endParaRPr lang="fr-FR" sz="1400" dirty="0" smtClean="0"/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Agence </a:t>
            </a:r>
            <a:r>
              <a:rPr lang="fr-FR" sz="1400" dirty="0"/>
              <a:t>nationale du médicament vétérinaire (</a:t>
            </a:r>
            <a:r>
              <a:rPr lang="fr-FR" sz="1400" dirty="0" smtClean="0">
                <a:hlinkClick r:id="rId7"/>
              </a:rPr>
              <a:t>ANMV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Assurance </a:t>
            </a:r>
            <a:r>
              <a:rPr lang="fr-FR" sz="1400" dirty="0"/>
              <a:t>Maladie (</a:t>
            </a:r>
            <a:r>
              <a:rPr lang="fr-FR" sz="1400" dirty="0" smtClean="0">
                <a:hlinkClick r:id="rId8"/>
              </a:rPr>
              <a:t>AMELI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Haut </a:t>
            </a:r>
            <a:r>
              <a:rPr lang="fr-FR" sz="1400" dirty="0"/>
              <a:t>Conseil de la Santé Publique (</a:t>
            </a:r>
            <a:r>
              <a:rPr lang="fr-FR" sz="1400" dirty="0" smtClean="0">
                <a:hlinkClick r:id="rId9"/>
              </a:rPr>
              <a:t>HCSP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Direction </a:t>
            </a:r>
            <a:r>
              <a:rPr lang="fr-FR" sz="1400" dirty="0"/>
              <a:t>Générale de la Concurrence, de la Consommation et de la Répression des Fraudes (</a:t>
            </a:r>
            <a:r>
              <a:rPr lang="fr-FR" sz="1400" dirty="0" smtClean="0">
                <a:hlinkClick r:id="rId10"/>
              </a:rPr>
              <a:t>DGCCRF</a:t>
            </a:r>
            <a:r>
              <a:rPr lang="fr-FR" sz="1400" dirty="0" smtClean="0"/>
              <a:t>)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Observatoires </a:t>
            </a:r>
            <a:r>
              <a:rPr lang="fr-FR" sz="1400" dirty="0"/>
              <a:t>des Médicaments, Dispositifs médicaux et Innovations Thérapeutiques (OMEDIT) </a:t>
            </a:r>
            <a:endParaRPr lang="fr-FR" sz="1400" dirty="0" smtClean="0"/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Institut </a:t>
            </a:r>
            <a:r>
              <a:rPr lang="fr-FR" sz="1400" dirty="0"/>
              <a:t>National de Recherche et de Sécurité (</a:t>
            </a:r>
            <a:r>
              <a:rPr lang="fr-FR" sz="1400" dirty="0">
                <a:hlinkClick r:id="rId11"/>
              </a:rPr>
              <a:t>INRS</a:t>
            </a:r>
            <a:r>
              <a:rPr lang="fr-FR" sz="1400" dirty="0" smtClean="0"/>
              <a:t>)</a:t>
            </a:r>
          </a:p>
          <a:p>
            <a:pPr>
              <a:buClr>
                <a:srgbClr val="2C6672"/>
              </a:buClr>
            </a:pPr>
            <a:endParaRPr lang="fr-FR" sz="1400" i="1" dirty="0" smtClean="0">
              <a:solidFill>
                <a:srgbClr val="D25E2F"/>
              </a:solidFill>
            </a:endParaRPr>
          </a:p>
          <a:p>
            <a:pPr>
              <a:buClr>
                <a:srgbClr val="2C6672"/>
              </a:buClr>
            </a:pPr>
            <a:r>
              <a:rPr lang="fr-FR" sz="1400" b="1" dirty="0"/>
              <a:t>L’Ordre National des Pharmaciens </a:t>
            </a:r>
            <a:r>
              <a:rPr lang="fr-FR" sz="1400" dirty="0" smtClean="0"/>
              <a:t>:</a:t>
            </a:r>
            <a:endParaRPr lang="fr-FR" sz="1400" i="1" dirty="0">
              <a:solidFill>
                <a:srgbClr val="D25E2F"/>
              </a:solidFill>
            </a:endParaRP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Publie </a:t>
            </a:r>
            <a:r>
              <a:rPr lang="fr-FR" sz="1400" dirty="0"/>
              <a:t>régulièrement des </a:t>
            </a:r>
            <a:r>
              <a:rPr lang="fr-FR" sz="1400" dirty="0" smtClean="0">
                <a:hlinkClick r:id="rId12"/>
              </a:rPr>
              <a:t>actualités</a:t>
            </a:r>
            <a:r>
              <a:rPr lang="fr-FR" sz="1400" dirty="0" smtClean="0"/>
              <a:t> sur </a:t>
            </a:r>
            <a:r>
              <a:rPr lang="fr-FR" sz="1400" dirty="0"/>
              <a:t>son site </a:t>
            </a:r>
            <a:r>
              <a:rPr lang="fr-FR" sz="1400" dirty="0" smtClean="0"/>
              <a:t>Internet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/>
              <a:t>Tient à jour des rubriques </a:t>
            </a:r>
            <a:r>
              <a:rPr lang="fr-FR" sz="1400" dirty="0" smtClean="0"/>
              <a:t>relatives à l’</a:t>
            </a:r>
            <a:r>
              <a:rPr lang="fr-FR" sz="1400" dirty="0" smtClean="0">
                <a:hlinkClick r:id="rId13"/>
              </a:rPr>
              <a:t>exercice professionnel</a:t>
            </a:r>
            <a:endParaRPr lang="fr-FR" sz="1400" dirty="0" smtClean="0"/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Met à disposition des sites utiles dont notamment : </a:t>
            </a:r>
          </a:p>
          <a:p>
            <a:pPr marL="742950" lvl="1" indent="-285750">
              <a:buClr>
                <a:srgbClr val="2C6672"/>
              </a:buClr>
              <a:buFont typeface="Courier New" panose="02070309020205020404" pitchFamily="49" charset="0"/>
              <a:buChar char="o"/>
            </a:pPr>
            <a:r>
              <a:rPr lang="fr-FR" sz="1400" dirty="0" smtClean="0"/>
              <a:t>Le site du </a:t>
            </a:r>
            <a:r>
              <a:rPr lang="fr-FR" sz="1400" dirty="0" smtClean="0">
                <a:hlinkClick r:id="rId14"/>
              </a:rPr>
              <a:t>CESPHARM</a:t>
            </a:r>
            <a:r>
              <a:rPr lang="fr-FR" sz="1400" dirty="0" smtClean="0"/>
              <a:t> relatif à l’éducation et la prévention en santé</a:t>
            </a:r>
          </a:p>
          <a:p>
            <a:pPr marL="742950" lvl="1" indent="-285750">
              <a:buClr>
                <a:srgbClr val="2C6672"/>
              </a:buClr>
              <a:buFont typeface="Courier New" panose="02070309020205020404" pitchFamily="49" charset="0"/>
              <a:buChar char="o"/>
            </a:pPr>
            <a:r>
              <a:rPr lang="fr-FR" sz="1400" dirty="0" smtClean="0"/>
              <a:t>Le site </a:t>
            </a:r>
            <a:r>
              <a:rPr lang="fr-FR" sz="1400" dirty="0" smtClean="0">
                <a:hlinkClick r:id="rId15"/>
              </a:rPr>
              <a:t>Meddispar</a:t>
            </a:r>
            <a:r>
              <a:rPr lang="fr-FR" sz="1400" dirty="0" smtClean="0"/>
              <a:t> relatif aux médicaments </a:t>
            </a:r>
            <a:r>
              <a:rPr lang="fr-FR" sz="1400" dirty="0"/>
              <a:t>à dispensation particulière à l'officine</a:t>
            </a:r>
          </a:p>
          <a:p>
            <a:pPr>
              <a:buClr>
                <a:srgbClr val="2C6672"/>
              </a:buClr>
            </a:pPr>
            <a:endParaRPr lang="fr-FR" sz="1400" b="1" dirty="0" smtClean="0"/>
          </a:p>
          <a:p>
            <a:pPr>
              <a:buClr>
                <a:srgbClr val="2C6672"/>
              </a:buClr>
            </a:pPr>
            <a:r>
              <a:rPr lang="fr-FR" sz="1400" b="1" dirty="0" smtClean="0"/>
              <a:t>Il est également conseillé de </a:t>
            </a:r>
            <a:r>
              <a:rPr lang="fr-FR" sz="1400" dirty="0" smtClean="0"/>
              <a:t>: </a:t>
            </a:r>
            <a:endParaRPr lang="fr-FR" sz="1400" dirty="0"/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/>
              <a:t>S’inscrire à la lettre </a:t>
            </a:r>
            <a:r>
              <a:rPr lang="fr-FR" sz="1400" dirty="0" smtClean="0"/>
              <a:t>électronique de l’Ordre, </a:t>
            </a:r>
            <a:r>
              <a:rPr lang="fr-FR" sz="1400" dirty="0"/>
              <a:t>diffusée toutes les semaines</a:t>
            </a:r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S’inscrire </a:t>
            </a:r>
            <a:r>
              <a:rPr lang="fr-FR" sz="1400" dirty="0"/>
              <a:t>à la </a:t>
            </a:r>
            <a:r>
              <a:rPr lang="fr-FR" sz="1400" dirty="0">
                <a:hlinkClick r:id="rId16"/>
              </a:rPr>
              <a:t>newsletter DQO</a:t>
            </a:r>
            <a:endParaRPr lang="fr-FR" sz="1400" dirty="0"/>
          </a:p>
          <a:p>
            <a:pPr marL="285750" indent="-285750">
              <a:buClr>
                <a:srgbClr val="2C6672"/>
              </a:buClr>
              <a:buFont typeface=".Lucida Grande UI Regular"/>
              <a:buChar char="►"/>
            </a:pPr>
            <a:r>
              <a:rPr lang="fr-FR" sz="1400" dirty="0" smtClean="0"/>
              <a:t>Être </a:t>
            </a:r>
            <a:r>
              <a:rPr lang="fr-FR" sz="1400" dirty="0"/>
              <a:t>attentif aux messages d’alerte que vous recevez via le Dossier Pharmaceutique (DP)</a:t>
            </a:r>
            <a:endParaRPr lang="fr-FR" sz="1400" i="1" dirty="0">
              <a:solidFill>
                <a:srgbClr val="D25E2F"/>
              </a:solidFill>
            </a:endParaRPr>
          </a:p>
        </p:txBody>
      </p:sp>
      <p:sp>
        <p:nvSpPr>
          <p:cNvPr id="21" name="Rectangle : coins arrondis 120">
            <a:extLst>
              <a:ext uri="{FF2B5EF4-FFF2-40B4-BE49-F238E27FC236}">
                <a16:creationId xmlns:a16="http://schemas.microsoft.com/office/drawing/2014/main" id="{F75AA39E-CC0A-744B-A047-2D2419553FEF}"/>
              </a:ext>
            </a:extLst>
          </p:cNvPr>
          <p:cNvSpPr/>
          <p:nvPr/>
        </p:nvSpPr>
        <p:spPr>
          <a:xfrm>
            <a:off x="102585" y="1691090"/>
            <a:ext cx="6567420" cy="7075016"/>
          </a:xfrm>
          <a:prstGeom prst="roundRect">
            <a:avLst>
              <a:gd name="adj" fmla="val 4941"/>
            </a:avLst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D640A0A6-516F-B24A-949A-162DC38EC32D}"/>
              </a:ext>
            </a:extLst>
          </p:cNvPr>
          <p:cNvSpPr txBox="1">
            <a:spLocks noChangeArrowheads="1"/>
          </p:cNvSpPr>
          <p:nvPr/>
        </p:nvSpPr>
        <p:spPr>
          <a:xfrm>
            <a:off x="67869" y="1272163"/>
            <a:ext cx="6636853" cy="293405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18">
              <a:defRPr/>
            </a:pPr>
            <a:r>
              <a:rPr lang="fr-FR" sz="1600" dirty="0" smtClean="0">
                <a:solidFill>
                  <a:srgbClr val="2C6672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Liste (non exhaustive) de sites de référence :</a:t>
            </a:r>
            <a:endParaRPr lang="fr-FR" sz="1600" dirty="0">
              <a:solidFill>
                <a:srgbClr val="2C6672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0408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TH4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58BA4"/>
      </a:accent2>
      <a:accent3>
        <a:srgbClr val="258BA4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2401</TotalTime>
  <Words>450</Words>
  <Application>Microsoft Office PowerPoint</Application>
  <PresentationFormat>Format A4 (210 x 297 mm)</PresentationFormat>
  <Paragraphs>49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.Lucida Grande UI Regular</vt:lpstr>
      <vt:lpstr>Arial</vt:lpstr>
      <vt:lpstr>Calibri</vt:lpstr>
      <vt:lpstr>Courier New</vt:lpstr>
      <vt:lpstr>Helvetica Light</vt:lpstr>
      <vt:lpstr>Helvetica Neue</vt:lpstr>
      <vt:lpstr>Wingdings 2</vt:lpstr>
      <vt:lpstr>Thème Office</vt:lpstr>
      <vt:lpstr>M36. Veille légale et scientifique sur l’exercice professionnel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103</cp:revision>
  <dcterms:created xsi:type="dcterms:W3CDTF">2019-09-09T06:31:24Z</dcterms:created>
  <dcterms:modified xsi:type="dcterms:W3CDTF">2024-02-06T16:03:24Z</dcterms:modified>
</cp:coreProperties>
</file>