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C7B7"/>
    <a:srgbClr val="D25E2F"/>
    <a:srgbClr val="9BBA28"/>
    <a:srgbClr val="4AB5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4663" autoAdjust="0"/>
  </p:normalViewPr>
  <p:slideViewPr>
    <p:cSldViewPr snapToGrid="0">
      <p:cViewPr>
        <p:scale>
          <a:sx n="100" d="100"/>
          <a:sy n="100" d="100"/>
        </p:scale>
        <p:origin x="100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2E86F-19A9-4F78-AF23-E74D266DD3EA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55A0-5FA3-458F-AE05-8637310D3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830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507CD-D2C2-4181-A013-231D98954FF2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D9093-8312-488C-B03D-DB22889E9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22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9093-8312-488C-B03D-DB22889E94E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0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32D6F71-3AD1-4B7A-99F9-E8E5B28B7827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4600C9E-1EFE-4445-9942-5B7A3F44C05F}"/>
              </a:ext>
            </a:extLst>
          </p:cNvPr>
          <p:cNvSpPr txBox="1"/>
          <p:nvPr userDrawn="1"/>
        </p:nvSpPr>
        <p:spPr>
          <a:xfrm>
            <a:off x="1854707" y="12344"/>
            <a:ext cx="50032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Procédure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6B585B-1E35-4BE1-9123-611355E7A972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A0C6E157-A6BE-4C6B-93F6-C66B47487384}"/>
              </a:ext>
            </a:extLst>
          </p:cNvPr>
          <p:cNvGrpSpPr/>
          <p:nvPr userDrawn="1"/>
        </p:nvGrpSpPr>
        <p:grpSpPr>
          <a:xfrm>
            <a:off x="0" y="9239784"/>
            <a:ext cx="6858000" cy="666216"/>
            <a:chOff x="0" y="9239784"/>
            <a:chExt cx="6858000" cy="66621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543C5F2-3356-4EED-8E7C-5C8B7B1AA0F1}"/>
                </a:ext>
              </a:extLst>
            </p:cNvPr>
            <p:cNvSpPr/>
            <p:nvPr userDrawn="1"/>
          </p:nvSpPr>
          <p:spPr>
            <a:xfrm>
              <a:off x="0" y="9390490"/>
              <a:ext cx="6858000" cy="5155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2009BEF5-1409-4412-BB26-744D2CC8E739}"/>
                </a:ext>
              </a:extLst>
            </p:cNvPr>
            <p:cNvSpPr/>
            <p:nvPr userDrawn="1"/>
          </p:nvSpPr>
          <p:spPr>
            <a:xfrm>
              <a:off x="3878505" y="9239784"/>
              <a:ext cx="2771905" cy="30141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fr-FR" sz="1200" dirty="0">
                  <a:solidFill>
                    <a:srgbClr val="595959"/>
                  </a:solidFill>
                </a:rPr>
                <a:t>Pharmacie :</a:t>
              </a:r>
            </a:p>
          </p:txBody>
        </p:sp>
      </p:grpSp>
      <p:sp>
        <p:nvSpPr>
          <p:cNvPr id="25" name="Flèche : pentagone 24">
            <a:extLst>
              <a:ext uri="{FF2B5EF4-FFF2-40B4-BE49-F238E27FC236}">
                <a16:creationId xmlns:a16="http://schemas.microsoft.com/office/drawing/2014/main" id="{AC8262D8-5ACD-4DD6-A375-A865FB98BB7D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A103BB-152E-42B4-879F-39FAFE6A4BF7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Dispensation des médicaments &amp; des autres produits autorisés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21DD19-766E-4D7B-9DEC-66568D94F1C8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1.0 – Novembre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2024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B7EABB6-E76E-4DF9-A2BA-2561A7D2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57" y="839979"/>
            <a:ext cx="6439553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lang="fr-FR" sz="1800" cap="all">
                <a:solidFill>
                  <a:schemeClr val="bg1"/>
                </a:solidFill>
                <a:cs typeface="+mn-cs"/>
              </a:defRPr>
            </a:lvl1pPr>
          </a:lstStyle>
          <a:p>
            <a:pPr marL="0" lvl="0" defTabSz="457200"/>
            <a:r>
              <a:rPr lang="fr-FR" dirty="0"/>
              <a:t>Modifiez le style du titre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C59D3549-4262-4E3C-8F56-A13C370B8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885" y="49631"/>
            <a:ext cx="700802" cy="649337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179208C4-58DC-4283-8F71-709426CF20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1" y="9102767"/>
            <a:ext cx="573892" cy="57389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557A97F-8E57-4176-A3D2-8FC9C82628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9053" b="6984"/>
          <a:stretch/>
        </p:blipFill>
        <p:spPr>
          <a:xfrm>
            <a:off x="111757" y="-1419"/>
            <a:ext cx="951058" cy="80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51A891E2-D7FE-4104-98E2-7B626136DADB}"/>
              </a:ext>
            </a:extLst>
          </p:cNvPr>
          <p:cNvGrpSpPr/>
          <p:nvPr userDrawn="1"/>
        </p:nvGrpSpPr>
        <p:grpSpPr>
          <a:xfrm>
            <a:off x="0" y="9239784"/>
            <a:ext cx="6858000" cy="666216"/>
            <a:chOff x="0" y="9239784"/>
            <a:chExt cx="6858000" cy="666216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41AEAD3-B832-41E5-B949-47F0BFCC75C8}"/>
                </a:ext>
              </a:extLst>
            </p:cNvPr>
            <p:cNvSpPr/>
            <p:nvPr userDrawn="1"/>
          </p:nvSpPr>
          <p:spPr>
            <a:xfrm>
              <a:off x="0" y="9390490"/>
              <a:ext cx="6858000" cy="5155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729B213B-1F91-4788-A0B2-57124DF47784}"/>
                </a:ext>
              </a:extLst>
            </p:cNvPr>
            <p:cNvSpPr/>
            <p:nvPr userDrawn="1"/>
          </p:nvSpPr>
          <p:spPr>
            <a:xfrm>
              <a:off x="3878505" y="9239784"/>
              <a:ext cx="2771905" cy="30141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fr-FR" sz="1200" dirty="0">
                  <a:solidFill>
                    <a:srgbClr val="595959"/>
                  </a:solidFill>
                </a:rPr>
                <a:t>Pharmacie :</a:t>
              </a:r>
            </a:p>
          </p:txBody>
        </p:sp>
      </p:grpSp>
      <p:sp>
        <p:nvSpPr>
          <p:cNvPr id="34" name="Flèche : pentagone 33">
            <a:extLst>
              <a:ext uri="{FF2B5EF4-FFF2-40B4-BE49-F238E27FC236}">
                <a16:creationId xmlns:a16="http://schemas.microsoft.com/office/drawing/2014/main" id="{6781DD8D-026A-4DC1-8450-570567249D02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EBEC51C-9044-4A8C-AC25-0EFB5303ADA9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Dispensation des médicaments &amp; des autres produits autorisés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6D3CEF0-1E14-41A2-B6FE-B8C3E295CC57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1.0 – Novembre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2024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B2C6D89-A1DE-4F42-A4EC-012D13BD80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711" y="9102767"/>
            <a:ext cx="573892" cy="573892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815388FB-FEAB-4AFF-AEDE-A2A781977573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03094749-DB77-4D5E-8654-2289C45E7D31}"/>
              </a:ext>
            </a:extLst>
          </p:cNvPr>
          <p:cNvSpPr txBox="1"/>
          <p:nvPr userDrawn="1"/>
        </p:nvSpPr>
        <p:spPr>
          <a:xfrm>
            <a:off x="1854707" y="12344"/>
            <a:ext cx="50032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Procédure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184AF86-9475-44E6-BBD6-1B2A01B8FA93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C0685354-48A1-413D-A9AD-5C35D8576C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6885" y="49631"/>
            <a:ext cx="700802" cy="649337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8B3F5666-346E-43D3-A2A9-B6763C3FF2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9053" b="6984"/>
          <a:stretch/>
        </p:blipFill>
        <p:spPr>
          <a:xfrm>
            <a:off x="111757" y="-1419"/>
            <a:ext cx="951058" cy="803082"/>
          </a:xfrm>
          <a:prstGeom prst="rect">
            <a:avLst/>
          </a:prstGeom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BBB8D533-1234-482D-A0C0-D70C5021E9A3}"/>
              </a:ext>
            </a:extLst>
          </p:cNvPr>
          <p:cNvSpPr txBox="1"/>
          <p:nvPr userDrawn="1"/>
        </p:nvSpPr>
        <p:spPr>
          <a:xfrm>
            <a:off x="199790" y="1151292"/>
            <a:ext cx="2379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D25E2F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La procédure : principes</a:t>
            </a:r>
          </a:p>
        </p:txBody>
      </p: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199790" y="1513012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B9CD6CCD-1B59-40D5-B245-DED706BAF93B}"/>
              </a:ext>
            </a:extLst>
          </p:cNvPr>
          <p:cNvSpPr txBox="1"/>
          <p:nvPr userDrawn="1"/>
        </p:nvSpPr>
        <p:spPr>
          <a:xfrm>
            <a:off x="217205" y="1498959"/>
            <a:ext cx="6391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Une procédure décrit les points clefs d’une activité officinale afin d’organiser efficacement son déroulement et d’éviter d’éventuels oublis. Elle permet de fiabiliser et d’harmoniser les pratiques au sein de l’équipe. </a:t>
            </a:r>
          </a:p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Pour être utile elle doit toujours être présentée et discutée avec l’ensemble des collaborateurs concernés. </a:t>
            </a:r>
          </a:p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Elle est généralement conservée au sein d’un classeur qualité (ou dans le cloud documentaire de l’officine) mais elle peut aussi être affichée dans le back office. </a:t>
            </a:r>
          </a:p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Sous forme de logigramme (schéma) elle suit une codification présentée dans la légende ci-dessous. 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A668DEB4-0822-4DEB-9902-A5F58612ADD9}"/>
              </a:ext>
            </a:extLst>
          </p:cNvPr>
          <p:cNvSpPr txBox="1"/>
          <p:nvPr userDrawn="1"/>
        </p:nvSpPr>
        <p:spPr>
          <a:xfrm>
            <a:off x="199790" y="3255704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D25E2F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Abréviations</a:t>
            </a:r>
            <a:endParaRPr lang="fr-FR" sz="2000" dirty="0">
              <a:solidFill>
                <a:srgbClr val="D25E2F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FBC4D900-1915-4E4E-9343-34EFDBA578B5}"/>
              </a:ext>
            </a:extLst>
          </p:cNvPr>
          <p:cNvCxnSpPr>
            <a:cxnSpLocks/>
          </p:cNvCxnSpPr>
          <p:nvPr userDrawn="1"/>
        </p:nvCxnSpPr>
        <p:spPr>
          <a:xfrm>
            <a:off x="199790" y="3631271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>
            <a:extLst>
              <a:ext uri="{FF2B5EF4-FFF2-40B4-BE49-F238E27FC236}">
                <a16:creationId xmlns:a16="http://schemas.microsoft.com/office/drawing/2014/main" id="{145455DC-1F31-4526-917F-E34384701CE7}"/>
              </a:ext>
            </a:extLst>
          </p:cNvPr>
          <p:cNvSpPr txBox="1"/>
          <p:nvPr userDrawn="1"/>
        </p:nvSpPr>
        <p:spPr>
          <a:xfrm>
            <a:off x="191812" y="4019722"/>
            <a:ext cx="2935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D25E2F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pPr lvl="0"/>
            <a:r>
              <a:rPr lang="fr-FR" dirty="0"/>
              <a:t>Informations complémentaires</a:t>
            </a:r>
          </a:p>
        </p:txBody>
      </p: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13F910A8-8297-498D-96E3-2E1D7231AEFC}"/>
              </a:ext>
            </a:extLst>
          </p:cNvPr>
          <p:cNvCxnSpPr>
            <a:cxnSpLocks/>
          </p:cNvCxnSpPr>
          <p:nvPr userDrawn="1"/>
        </p:nvCxnSpPr>
        <p:spPr>
          <a:xfrm>
            <a:off x="191812" y="4385595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space réservé du texte 3">
            <a:extLst>
              <a:ext uri="{FF2B5EF4-FFF2-40B4-BE49-F238E27FC236}">
                <a16:creationId xmlns:a16="http://schemas.microsoft.com/office/drawing/2014/main" id="{9F99BB77-974D-44A4-946F-EDC3CC4C9B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7205" y="3751181"/>
            <a:ext cx="6391336" cy="244682"/>
          </a:xfrm>
          <a:noFill/>
        </p:spPr>
        <p:txBody>
          <a:bodyPr wrap="square" rtlCol="0">
            <a:sp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62" name="Espace réservé du texte 3">
            <a:extLst>
              <a:ext uri="{FF2B5EF4-FFF2-40B4-BE49-F238E27FC236}">
                <a16:creationId xmlns:a16="http://schemas.microsoft.com/office/drawing/2014/main" id="{99D817E0-179E-4C5D-819F-663C1CA974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75" y="4517639"/>
            <a:ext cx="6391336" cy="2682839"/>
          </a:xfrm>
          <a:noFill/>
        </p:spPr>
        <p:txBody>
          <a:bodyPr wrap="square" rtlCol="0">
            <a:no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63" name="Espace réservé du texte 4">
            <a:extLst>
              <a:ext uri="{FF2B5EF4-FFF2-40B4-BE49-F238E27FC236}">
                <a16:creationId xmlns:a16="http://schemas.microsoft.com/office/drawing/2014/main" id="{1DD031C1-C7DA-474B-856B-786E3A801EA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6735" y="8628296"/>
            <a:ext cx="6443675" cy="41493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/>
            </a:lvl1pPr>
            <a:lvl2pPr marL="342900" indent="0">
              <a:buNone/>
              <a:defRPr/>
            </a:lvl2pPr>
          </a:lstStyle>
          <a:p>
            <a:pPr lvl="0"/>
            <a:r>
              <a:rPr lang="fr-FR" dirty="0"/>
              <a:t>Commentaires &amp; Références : texte</a:t>
            </a:r>
          </a:p>
          <a:p>
            <a:pPr lvl="1"/>
            <a:endParaRPr lang="fr-FR" dirty="0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3D7F3B63-F949-4A20-B918-E21E18C5F4BC}"/>
              </a:ext>
            </a:extLst>
          </p:cNvPr>
          <p:cNvSpPr txBox="1"/>
          <p:nvPr userDrawn="1"/>
        </p:nvSpPr>
        <p:spPr>
          <a:xfrm>
            <a:off x="191812" y="2319539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D25E2F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Légende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ADB8805E-2DE0-4C6F-8B80-47BEFCA7BD33}"/>
              </a:ext>
            </a:extLst>
          </p:cNvPr>
          <p:cNvCxnSpPr>
            <a:cxnSpLocks/>
          </p:cNvCxnSpPr>
          <p:nvPr userDrawn="1"/>
        </p:nvCxnSpPr>
        <p:spPr>
          <a:xfrm>
            <a:off x="182375" y="2703951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122">
            <a:extLst>
              <a:ext uri="{FF2B5EF4-FFF2-40B4-BE49-F238E27FC236}">
                <a16:creationId xmlns:a16="http://schemas.microsoft.com/office/drawing/2014/main" id="{222CDCB9-856A-4B44-BCF7-4C5E7EDA510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537" y="2769448"/>
            <a:ext cx="1196550" cy="370108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>
              <a:defRPr sz="1100" b="1">
                <a:solidFill>
                  <a:srgbClr val="000000"/>
                </a:solidFill>
                <a:latin typeface="Helvetica Light" panose="020B0403020202020204" pitchFamily="34" charset="0"/>
                <a:cs typeface="Calibri" pitchFamily="34" charset="0"/>
              </a:defRPr>
            </a:lvl1pPr>
            <a:lvl2pPr>
              <a:defRPr>
                <a:latin typeface="Arial" charset="0"/>
              </a:defRPr>
            </a:lvl2pPr>
            <a:lvl3pPr>
              <a:defRPr>
                <a:latin typeface="Arial" charset="0"/>
              </a:defRPr>
            </a:lvl3pPr>
            <a:lvl4pPr>
              <a:defRPr>
                <a:latin typeface="Arial" charset="0"/>
              </a:defRPr>
            </a:lvl4pPr>
            <a:lvl5pPr>
              <a:defRPr>
                <a:latin typeface="Arial" charset="0"/>
              </a:defRPr>
            </a:lvl5pPr>
            <a:lvl6pPr>
              <a:defRPr>
                <a:latin typeface="Arial" charset="0"/>
              </a:defRPr>
            </a:lvl6pPr>
            <a:lvl7pPr>
              <a:defRPr>
                <a:latin typeface="Arial" charset="0"/>
              </a:defRPr>
            </a:lvl7pPr>
            <a:lvl8pPr>
              <a:defRPr>
                <a:latin typeface="Arial" charset="0"/>
              </a:defRPr>
            </a:lvl8pPr>
            <a:lvl9pPr>
              <a:defRPr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Action à Réaliser</a:t>
            </a:r>
          </a:p>
        </p:txBody>
      </p:sp>
      <p:sp>
        <p:nvSpPr>
          <p:cNvPr id="67" name="AutoShape 126">
            <a:extLst>
              <a:ext uri="{FF2B5EF4-FFF2-40B4-BE49-F238E27FC236}">
                <a16:creationId xmlns:a16="http://schemas.microsoft.com/office/drawing/2014/main" id="{D07A69D2-3D63-4F67-9F20-D1F0480E9A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3275" y="2776366"/>
            <a:ext cx="1196550" cy="370108"/>
          </a:xfrm>
          <a:prstGeom prst="roundRect">
            <a:avLst>
              <a:gd name="adj" fmla="val 0"/>
            </a:avLst>
          </a:prstGeom>
          <a:solidFill>
            <a:srgbClr val="9BBA28"/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Helvetica Light" panose="020B0403020202020204" pitchFamily="34" charset="0"/>
                <a:cs typeface="Calibri" pitchFamily="34" charset="0"/>
              </a:rPr>
              <a:t>Point de Vigilance</a:t>
            </a:r>
          </a:p>
        </p:txBody>
      </p:sp>
      <p:sp>
        <p:nvSpPr>
          <p:cNvPr id="68" name="Text Box 122">
            <a:extLst>
              <a:ext uri="{FF2B5EF4-FFF2-40B4-BE49-F238E27FC236}">
                <a16:creationId xmlns:a16="http://schemas.microsoft.com/office/drawing/2014/main" id="{CC32A2E2-CC07-4467-AC25-7A4F4CCBAFC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776013" y="2783291"/>
            <a:ext cx="1188596" cy="370103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Procédé Non Détaillé</a:t>
            </a:r>
          </a:p>
        </p:txBody>
      </p: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DC625EAC-F451-4756-8E9E-5586BAAD522F}"/>
              </a:ext>
            </a:extLst>
          </p:cNvPr>
          <p:cNvCxnSpPr>
            <a:cxnSpLocks/>
          </p:cNvCxnSpPr>
          <p:nvPr userDrawn="1"/>
        </p:nvCxnSpPr>
        <p:spPr>
          <a:xfrm flipV="1">
            <a:off x="5494102" y="2755961"/>
            <a:ext cx="812886" cy="687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231F16FE-49C5-4C8E-A737-072CCDA50C0A}"/>
              </a:ext>
            </a:extLst>
          </p:cNvPr>
          <p:cNvSpPr txBox="1"/>
          <p:nvPr userDrawn="1"/>
        </p:nvSpPr>
        <p:spPr>
          <a:xfrm>
            <a:off x="5344727" y="2800324"/>
            <a:ext cx="118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i="1" dirty="0"/>
              <a:t>Chronologie de la Procédure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ED9E382-1B9A-467D-BB7A-4BC29DA768CF}"/>
              </a:ext>
            </a:extLst>
          </p:cNvPr>
          <p:cNvSpPr/>
          <p:nvPr userDrawn="1"/>
        </p:nvSpPr>
        <p:spPr>
          <a:xfrm>
            <a:off x="3964609" y="2784062"/>
            <a:ext cx="14200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900" b="1" u="sng" dirty="0">
                <a:solidFill>
                  <a:srgbClr val="2C6672"/>
                </a:solidFill>
                <a:latin typeface="Helvetica Light" panose="020B0403020202020204" pitchFamily="34" charset="0"/>
              </a:rPr>
              <a:t>Enregistrement (traçabilité) à effectuer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184AF86-9475-44E6-BBD6-1B2A01B8FA93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D25E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Titre 1">
            <a:extLst>
              <a:ext uri="{FF2B5EF4-FFF2-40B4-BE49-F238E27FC236}">
                <a16:creationId xmlns:a16="http://schemas.microsoft.com/office/drawing/2014/main" id="{74418BA6-07E5-47A5-95EA-86F5E8AF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57" y="839979"/>
            <a:ext cx="6439553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lang="fr-FR" sz="1800" cap="all">
                <a:solidFill>
                  <a:schemeClr val="bg1"/>
                </a:solidFill>
                <a:cs typeface="+mn-cs"/>
              </a:defRPr>
            </a:lvl1pPr>
          </a:lstStyle>
          <a:p>
            <a:pPr marL="0" lvl="0" defTabSz="457200"/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956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13/11/2024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gnalement.social-sante.gouv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ordre.pharmacien.fr/les-communications/focus-sur/les-actualites/prescription-electronique-ou-en-est-l-ordonnance-numerique" TargetMode="External"/><Relationship Id="rId4" Type="http://schemas.openxmlformats.org/officeDocument/2006/relationships/hyperlink" Target="https://www.meddispar.fr/Actualites/2022/Stupefiants-nouvelles-conditions-de-prescription-delivrance-pour-les-ordonnances-etablies-en-vue-d-une-intervention-programme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gifrance.gouv.fr/affichCodeArticle.do?idArticle=LEGIARTI000006915589&amp;cidTexte=LEGITEXT000006072665&amp;dateTexte=20081204" TargetMode="External"/><Relationship Id="rId13" Type="http://schemas.openxmlformats.org/officeDocument/2006/relationships/hyperlink" Target="https://www.ameli.fr/hauts-de-seine/pharmacien/exercice-professionnel/delivrance-produits-sante/regles-delivrance-prise-charge/ordonnance-numerique" TargetMode="External"/><Relationship Id="rId3" Type="http://schemas.openxmlformats.org/officeDocument/2006/relationships/hyperlink" Target="https://www.legifrance.gouv.fr/jorf/id/JORFTEXT000045300092" TargetMode="External"/><Relationship Id="rId7" Type="http://schemas.openxmlformats.org/officeDocument/2006/relationships/hyperlink" Target="http://www.legifrance.gouv.fr/affichCodeArticle.do?idArticle=LEGIARTI000018042965&amp;cidTexte=LEGITEXT000006072665&amp;dateTexte=20081204" TargetMode="External"/><Relationship Id="rId12" Type="http://schemas.openxmlformats.org/officeDocument/2006/relationships/hyperlink" Target="https://www.meddispar.fr/Substances-veneneuses/Medicaments-stupefiants-et-assimiles/Conditions-de-prescription" TargetMode="External"/><Relationship Id="rId2" Type="http://schemas.openxmlformats.org/officeDocument/2006/relationships/hyperlink" Target="https://www.legifrance.gouv.fr/codes/article_lc/LEGIARTI000038925595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legifrance.gouv.fr/affichCodeArticle.do?idArticle=LEGIARTI000006915544&amp;cidTexte=LEGITEXT000006072665&amp;dateTexte=20100625&amp;oldAction=rechCodeArticle&amp;cidTexte=LEGITEXT000006072665&amp;dateTexte=20081204" TargetMode="External"/><Relationship Id="rId11" Type="http://schemas.openxmlformats.org/officeDocument/2006/relationships/hyperlink" Target="https://www.meddispar.fr/#nav-buttons" TargetMode="External"/><Relationship Id="rId5" Type="http://schemas.openxmlformats.org/officeDocument/2006/relationships/hyperlink" Target="http://www.legifrance.gouv.fr/affichCodeArticle.do?idArticle=LEGIARTI000006915236&amp;cidTexte=LEGITEXT000006072665&amp;dateTexte=20120911" TargetMode="External"/><Relationship Id="rId10" Type="http://schemas.openxmlformats.org/officeDocument/2006/relationships/hyperlink" Target="https://www.legifrance.gouv.fr/jorf/id/JORFTEXT000046003765" TargetMode="External"/><Relationship Id="rId4" Type="http://schemas.openxmlformats.org/officeDocument/2006/relationships/hyperlink" Target="https://www.legifrance.gouv.fr/loda/id/JORFTEXT000037218201/" TargetMode="External"/><Relationship Id="rId9" Type="http://schemas.openxmlformats.org/officeDocument/2006/relationships/hyperlink" Target="https://www.legifrance.gouv.fr/affichCodeArticle.do?cidTexte=LEGITEXT000006072665&amp;idArticle=LEGIARTI000006915538&amp;dateTexte=&amp;categorieLien=cid" TargetMode="External"/><Relationship Id="rId14" Type="http://schemas.openxmlformats.org/officeDocument/2006/relationships/hyperlink" Target="https://www.meddispar.fr/Substances-veneneuses/Medicaments-stupefiants-et-assimiles/Regist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22">
            <a:extLst>
              <a:ext uri="{FF2B5EF4-FFF2-40B4-BE49-F238E27FC236}">
                <a16:creationId xmlns:a16="http://schemas.microsoft.com/office/drawing/2014/main" id="{76977679-44AC-4D7E-9407-0D947A1D3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43" y="1249276"/>
            <a:ext cx="6499467" cy="3392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/>
                </a:solidFill>
                <a:latin typeface="Helvetica Light" panose="020B0403020202020204" pitchFamily="34" charset="0"/>
              </a:rPr>
              <a:t>1. Identification du patient </a:t>
            </a:r>
          </a:p>
          <a:p>
            <a:r>
              <a:rPr lang="fr-FR" sz="800" b="0" dirty="0">
                <a:solidFill>
                  <a:schemeClr val="tx1"/>
                </a:solidFill>
                <a:latin typeface="Helvetica Light" panose="020B0403020202020204" pitchFamily="34" charset="0"/>
              </a:rPr>
              <a:t>(dans le cas d’un mandataire, vérification de la pièce d’identité, appel du patient pour accord, ajustement du niveau de confidentialité)</a:t>
            </a:r>
          </a:p>
        </p:txBody>
      </p:sp>
      <p:sp>
        <p:nvSpPr>
          <p:cNvPr id="37" name="Text Box 122">
            <a:extLst>
              <a:ext uri="{FF2B5EF4-FFF2-40B4-BE49-F238E27FC236}">
                <a16:creationId xmlns:a16="http://schemas.microsoft.com/office/drawing/2014/main" id="{6EE99AC5-B706-46B0-A4CA-5779BAAA7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42" y="1807676"/>
            <a:ext cx="4838107" cy="637955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t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2. </a:t>
            </a:r>
            <a:r>
              <a:rPr lang="fr-F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Enquête</a:t>
            </a:r>
            <a:endParaRPr lang="fr-FR" sz="40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</p:txBody>
      </p:sp>
      <p:cxnSp>
        <p:nvCxnSpPr>
          <p:cNvPr id="38" name="AutoShape 94">
            <a:extLst>
              <a:ext uri="{FF2B5EF4-FFF2-40B4-BE49-F238E27FC236}">
                <a16:creationId xmlns:a16="http://schemas.microsoft.com/office/drawing/2014/main" id="{2DAB1E99-4123-4892-998A-7C8C2DA2F61F}"/>
              </a:ext>
            </a:extLst>
          </p:cNvPr>
          <p:cNvCxnSpPr>
            <a:cxnSpLocks noChangeShapeType="1"/>
            <a:stCxn id="37" idx="3"/>
            <a:endCxn id="39" idx="1"/>
          </p:cNvCxnSpPr>
          <p:nvPr/>
        </p:nvCxnSpPr>
        <p:spPr bwMode="auto">
          <a:xfrm flipV="1">
            <a:off x="4921249" y="1797932"/>
            <a:ext cx="206293" cy="32872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 Box 122">
            <a:extLst>
              <a:ext uri="{FF2B5EF4-FFF2-40B4-BE49-F238E27FC236}">
                <a16:creationId xmlns:a16="http://schemas.microsoft.com/office/drawing/2014/main" id="{936F9C57-9238-49AC-ABED-096A6DE36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542" y="1661562"/>
            <a:ext cx="1455068" cy="27274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u="sng" dirty="0">
                <a:solidFill>
                  <a:schemeClr val="accent2"/>
                </a:solidFill>
                <a:latin typeface="Helvetica Light" panose="020B0403020202020204" pitchFamily="34" charset="0"/>
                <a:hlinkClick r:id="rId3"/>
              </a:rPr>
              <a:t>Déclaration de </a:t>
            </a:r>
            <a:r>
              <a:rPr lang="fr-FR" sz="800" u="sng" dirty="0" smtClean="0">
                <a:solidFill>
                  <a:schemeClr val="accent2"/>
                </a:solidFill>
                <a:latin typeface="Helvetica Light" panose="020B0403020202020204" pitchFamily="34" charset="0"/>
                <a:hlinkClick r:id="rId3"/>
              </a:rPr>
              <a:t>vigilances</a:t>
            </a:r>
            <a:endParaRPr lang="fr-FR" sz="800" u="sng" dirty="0">
              <a:solidFill>
                <a:schemeClr val="accent2"/>
              </a:solidFill>
              <a:latin typeface="Helvetica Light" panose="020B0403020202020204" pitchFamily="34" charset="0"/>
            </a:endParaRPr>
          </a:p>
          <a:p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(si nécessaire)</a:t>
            </a:r>
          </a:p>
        </p:txBody>
      </p:sp>
      <p:sp>
        <p:nvSpPr>
          <p:cNvPr id="40" name="Text Box 122">
            <a:extLst>
              <a:ext uri="{FF2B5EF4-FFF2-40B4-BE49-F238E27FC236}">
                <a16:creationId xmlns:a16="http://schemas.microsoft.com/office/drawing/2014/main" id="{41F1E04F-FC87-4CE2-AF79-23CD9F898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43" y="2640421"/>
            <a:ext cx="4838106" cy="2950442"/>
          </a:xfrm>
          <a:prstGeom prst="roundRect">
            <a:avLst>
              <a:gd name="adj" fmla="val 0"/>
            </a:avLst>
          </a:prstGeom>
          <a:solidFill>
            <a:srgbClr val="E3EBE7"/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/>
                </a:solidFill>
                <a:latin typeface="+mn-lt"/>
              </a:rPr>
              <a:t>3. Ordonnance</a:t>
            </a:r>
          </a:p>
          <a:p>
            <a:endParaRPr lang="fr-FR" sz="400" dirty="0">
              <a:solidFill>
                <a:schemeClr val="tx1"/>
              </a:solidFill>
              <a:latin typeface="+mn-lt"/>
            </a:endParaRP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Vérifier que le prescripteur</a:t>
            </a:r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habilité* à prescrire des médicaments stupéfiants</a:t>
            </a:r>
          </a:p>
          <a:p>
            <a:pPr marL="171450" indent="-171450" algn="l">
              <a:buFontTx/>
              <a:buChar char="-"/>
            </a:pPr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Ordonnance papier sécurisée </a:t>
            </a: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filigrané blanc naturel sans azurant optique, mentions pré-imprimées en bleu, numérotation de lot, carré en micro lettres</a:t>
            </a:r>
          </a:p>
          <a:p>
            <a:pPr marL="171450" indent="-171450" algn="l">
              <a:buFontTx/>
              <a:buChar char="-"/>
            </a:pPr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mentions </a:t>
            </a: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relatives aux prescripteurs et patients sont les mêmes que celles requises pour la prescription des médicaments listes I et II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Doivent figurer et être écrits en toutes lettres (de façon manuelle ou informatique) :</a:t>
            </a:r>
            <a:endParaRPr lang="fr-FR" sz="15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1" indent="-171450">
              <a:buFontTx/>
              <a:buChar char="-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Dosage 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Nombre d’unités thérapeutiques par prise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Nombre de prises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La dénomination commune du médicament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Durée de prescription et fractionnement (7, 14 ou 28 jours) ou mention du prescripteur de délivrance en une seule fois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Nom du pharmacien (buprénorphine haut dosage, méthadone et méthylphénidate)</a:t>
            </a:r>
          </a:p>
          <a:p>
            <a:pPr marL="188550" lvl="1"/>
            <a:r>
              <a:rPr lang="fr-FR" sz="800" b="0" u="sng" dirty="0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fr-FR" sz="800" b="0" dirty="0">
                <a:latin typeface="Arial" panose="020B0604020202020204" pitchFamily="34" charset="0"/>
                <a:cs typeface="Arial" panose="020B0604020202020204" pitchFamily="34" charset="0"/>
              </a:rPr>
              <a:t> : Si l’ordonnance est établie en vue d’une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intervention programmée </a:t>
            </a:r>
            <a:r>
              <a:rPr lang="fr-FR" sz="800" b="0" dirty="0">
                <a:latin typeface="Arial" panose="020B0604020202020204" pitchFamily="34" charset="0"/>
                <a:cs typeface="Arial" panose="020B0604020202020204" pitchFamily="34" charset="0"/>
              </a:rPr>
              <a:t>: les conditions de prescription/délivrance sont spécifiques (pour en savoir plus: </a:t>
            </a:r>
            <a:r>
              <a:rPr lang="fr-FR" sz="800" b="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actualité Meddispar</a:t>
            </a:r>
            <a:r>
              <a:rPr lang="fr-FR" sz="8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 algn="just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même prescripteur ne peut établir 2 ordonnances de stupéfiants qui se chevauchent sauf s’il appose une mention expresse</a:t>
            </a:r>
          </a:p>
          <a:p>
            <a:pPr marL="171450" indent="-171450" algn="just">
              <a:buFontTx/>
              <a:buChar char="-"/>
            </a:pPr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Prescription électronique </a:t>
            </a:r>
            <a:r>
              <a:rPr lang="fr-FR" sz="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processus est en cours de </a:t>
            </a:r>
            <a:r>
              <a:rPr lang="fr-FR" sz="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déploiement</a:t>
            </a:r>
            <a:r>
              <a:rPr lang="fr-FR" sz="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:</a:t>
            </a:r>
            <a:endParaRPr lang="fr-FR" sz="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1" indent="-171450">
              <a:buFontTx/>
              <a:buChar char="-"/>
            </a:pP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prescripteur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devra établir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une ordonnance dématérialisée (QR code) au moyen des téléservices de l’assurance maladie.</a:t>
            </a:r>
          </a:p>
          <a:p>
            <a:pPr marL="360000" lvl="1" indent="-171450">
              <a:buFontTx/>
              <a:buChar char="-"/>
            </a:pP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 pharmacien (équipé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d’un logiciel référencé « Ségur 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») devra lire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l’ordonnance directement à partir du QR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afin de rendre l’ordonnance sécurisée.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122">
            <a:extLst>
              <a:ext uri="{FF2B5EF4-FFF2-40B4-BE49-F238E27FC236}">
                <a16:creationId xmlns:a16="http://schemas.microsoft.com/office/drawing/2014/main" id="{E40F5ABB-A268-4D2F-8BFF-D999D87B8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917" y="3017015"/>
            <a:ext cx="1485675" cy="2204534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/>
                </a:solidFill>
                <a:latin typeface="Helvetica Light" panose="020B0403020202020204" pitchFamily="34" charset="0"/>
              </a:rPr>
              <a:t>4. Analyse pharmaceutique </a:t>
            </a:r>
            <a:r>
              <a:rPr lang="fr-FR" sz="800" b="0" dirty="0">
                <a:solidFill>
                  <a:schemeClr val="tx1"/>
                </a:solidFill>
                <a:latin typeface="Helvetica Light" panose="020B0403020202020204" pitchFamily="34" charset="0"/>
              </a:rPr>
              <a:t>(cohérence de la prescription)</a:t>
            </a:r>
          </a:p>
          <a:p>
            <a:endParaRPr lang="fr-FR" sz="400" dirty="0">
              <a:solidFill>
                <a:schemeClr val="tx1"/>
              </a:solidFill>
              <a:latin typeface="Helvetica Light" panose="020B0403020202020204" pitchFamily="34" charset="0"/>
            </a:endParaRPr>
          </a:p>
          <a:p>
            <a:pPr algn="l"/>
            <a:r>
              <a:rPr lang="fr-FR" sz="800" b="0" dirty="0">
                <a:solidFill>
                  <a:schemeClr val="tx1"/>
                </a:solidFill>
                <a:latin typeface="Helvetica Light" panose="020B0403020202020204"/>
              </a:rPr>
              <a:t>- Identification et compréhension de l’objectif thérapeutique </a:t>
            </a:r>
          </a:p>
          <a:p>
            <a:pPr algn="l"/>
            <a:r>
              <a:rPr lang="fr-FR" sz="800" b="0" dirty="0">
                <a:solidFill>
                  <a:schemeClr val="tx1"/>
                </a:solidFill>
                <a:latin typeface="Helvetica Light" panose="020B0403020202020204"/>
              </a:rPr>
              <a:t>- Compatibilité avec l’état physiopathologique du patient</a:t>
            </a:r>
          </a:p>
          <a:p>
            <a:pPr marL="216000" lvl="1" indent="-171450">
              <a:buFont typeface="Courier New" panose="02070309020205020404" pitchFamily="49" charset="0"/>
              <a:buChar char="o"/>
            </a:pPr>
            <a:r>
              <a:rPr lang="fr-FR" sz="800" b="0" dirty="0">
                <a:latin typeface="Helvetica Light" panose="020B0403020202020204"/>
              </a:rPr>
              <a:t>respect des posologies</a:t>
            </a:r>
          </a:p>
          <a:p>
            <a:pPr marL="216000" lvl="1" indent="-171450">
              <a:buFont typeface="Courier New" panose="02070309020205020404" pitchFamily="49" charset="0"/>
              <a:buChar char="o"/>
            </a:pPr>
            <a:r>
              <a:rPr lang="fr-FR" sz="800" b="0" dirty="0">
                <a:latin typeface="Helvetica Light" panose="020B0403020202020204"/>
              </a:rPr>
              <a:t>analyse des contre-indications et interactions (autres traitements)</a:t>
            </a:r>
          </a:p>
          <a:p>
            <a:pPr marL="216000" lvl="1" indent="-171450">
              <a:buFont typeface="Courier New" panose="02070309020205020404" pitchFamily="49" charset="0"/>
              <a:buChar char="o"/>
            </a:pPr>
            <a:r>
              <a:rPr lang="fr-FR" sz="800" dirty="0">
                <a:latin typeface="Helvetica Light" panose="020B0403020202020204"/>
              </a:rPr>
              <a:t>s</a:t>
            </a:r>
            <a:r>
              <a:rPr lang="fr-FR" sz="800" b="0" dirty="0">
                <a:latin typeface="Helvetica Light" panose="020B0403020202020204"/>
              </a:rPr>
              <a:t>ubstitution</a:t>
            </a:r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6BD92262-D8A3-41D8-961C-985FE9964B32}"/>
              </a:ext>
            </a:extLst>
          </p:cNvPr>
          <p:cNvCxnSpPr>
            <a:cxnSpLocks/>
            <a:stCxn id="40" idx="3"/>
            <a:endCxn id="42" idx="1"/>
          </p:cNvCxnSpPr>
          <p:nvPr/>
        </p:nvCxnSpPr>
        <p:spPr>
          <a:xfrm>
            <a:off x="4921249" y="4115642"/>
            <a:ext cx="211668" cy="364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122">
            <a:extLst>
              <a:ext uri="{FF2B5EF4-FFF2-40B4-BE49-F238E27FC236}">
                <a16:creationId xmlns:a16="http://schemas.microsoft.com/office/drawing/2014/main" id="{CF84CC89-8AEF-4832-B600-D412835E4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50" y="5643314"/>
            <a:ext cx="2651600" cy="835801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/>
                </a:solidFill>
                <a:latin typeface="Helvetica Light" panose="020B0403020202020204" pitchFamily="34" charset="0"/>
              </a:rPr>
              <a:t>5. Synthèse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  <a:latin typeface="Helvetica Light" panose="020B0403020202020204" pitchFamily="34" charset="0"/>
              </a:rPr>
              <a:t>Récapitulatif des incidents relevés (s’il y en a)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  <a:latin typeface="Helvetica Light" panose="020B0403020202020204" pitchFamily="34" charset="0"/>
              </a:rPr>
              <a:t>Validation par un pharmacien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  <a:latin typeface="Helvetica Light" panose="020B0403020202020204" pitchFamily="34" charset="0"/>
              </a:rPr>
              <a:t>Contact du prescripteur : </a:t>
            </a:r>
          </a:p>
          <a:p>
            <a:pPr marL="628650" lvl="1" indent="-171450">
              <a:buFontTx/>
              <a:buChar char="-"/>
            </a:pPr>
            <a:r>
              <a:rPr lang="fr-FR" sz="800" u="sng" dirty="0">
                <a:latin typeface="Helvetica Light" panose="020B0403020202020204" pitchFamily="34" charset="0"/>
              </a:rPr>
              <a:t>traçabilité des appels aux prescripteurs</a:t>
            </a:r>
          </a:p>
          <a:p>
            <a:pPr marL="628650" lvl="1" indent="-171450">
              <a:buFontTx/>
              <a:buChar char="-"/>
            </a:pPr>
            <a:r>
              <a:rPr lang="fr-FR" sz="800" u="sng" dirty="0">
                <a:latin typeface="Helvetica Light" panose="020B0403020202020204" pitchFamily="34" charset="0"/>
              </a:rPr>
              <a:t>modifications tracées sur l’ordonnance</a:t>
            </a:r>
          </a:p>
        </p:txBody>
      </p:sp>
      <p:sp>
        <p:nvSpPr>
          <p:cNvPr id="46" name="Text Box 122">
            <a:extLst>
              <a:ext uri="{FF2B5EF4-FFF2-40B4-BE49-F238E27FC236}">
                <a16:creationId xmlns:a16="http://schemas.microsoft.com/office/drawing/2014/main" id="{0B24787A-A503-4096-B625-EB51BE90E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352" y="6591391"/>
            <a:ext cx="1668746" cy="486211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u="sng" dirty="0">
                <a:solidFill>
                  <a:schemeClr val="accent2"/>
                </a:solidFill>
                <a:latin typeface="Helvetica Light" panose="020B0403020202020204" pitchFamily="34" charset="0"/>
              </a:rPr>
              <a:t>Intervention pharmaceutique</a:t>
            </a:r>
          </a:p>
          <a:p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(si nécessaire)</a:t>
            </a:r>
            <a:endParaRPr lang="fr-FR" sz="600" b="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49CC708D-E5D7-4EBD-9D3C-5D51244718B5}"/>
              </a:ext>
            </a:extLst>
          </p:cNvPr>
          <p:cNvCxnSpPr>
            <a:cxnSpLocks/>
            <a:stCxn id="48" idx="3"/>
            <a:endCxn id="46" idx="1"/>
          </p:cNvCxnSpPr>
          <p:nvPr/>
        </p:nvCxnSpPr>
        <p:spPr>
          <a:xfrm flipV="1">
            <a:off x="4692650" y="6834497"/>
            <a:ext cx="280702" cy="7459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22">
            <a:extLst>
              <a:ext uri="{FF2B5EF4-FFF2-40B4-BE49-F238E27FC236}">
                <a16:creationId xmlns:a16="http://schemas.microsoft.com/office/drawing/2014/main" id="{C2932C09-C6EB-40A2-B698-7798F8E6A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112" y="6609947"/>
            <a:ext cx="2590538" cy="464018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7. Décision </a:t>
            </a:r>
            <a:r>
              <a:rPr lang="fr-F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de suspendre ou de 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refuser </a:t>
            </a:r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(justifier &amp; expliquer la décision au patient, avertir le prescripteur)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</p:txBody>
      </p:sp>
      <p:sp>
        <p:nvSpPr>
          <p:cNvPr id="50" name="Rectangle à coins arrondis 25">
            <a:extLst>
              <a:ext uri="{FF2B5EF4-FFF2-40B4-BE49-F238E27FC236}">
                <a16:creationId xmlns:a16="http://schemas.microsoft.com/office/drawing/2014/main" id="{046B5D79-5B18-4D69-A20C-B6C01C988408}"/>
              </a:ext>
            </a:extLst>
          </p:cNvPr>
          <p:cNvSpPr/>
          <p:nvPr/>
        </p:nvSpPr>
        <p:spPr>
          <a:xfrm>
            <a:off x="185536" y="6591392"/>
            <a:ext cx="1707315" cy="482573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ctr"/>
          <a:lstStyle/>
          <a:p>
            <a:pPr algn="ctr"/>
            <a:r>
              <a:rPr lang="fr-FR" sz="1000" b="1" dirty="0">
                <a:latin typeface="Helvetica Light" panose="020B0403020202020204" pitchFamily="34" charset="0"/>
                <a:cs typeface="Calibri" pitchFamily="34" charset="0"/>
              </a:rPr>
              <a:t>7. Décision de dispenser </a:t>
            </a:r>
            <a:r>
              <a:rPr lang="fr-FR" sz="800" dirty="0">
                <a:latin typeface="Helvetica Light" panose="020B0403020202020204" pitchFamily="34" charset="0"/>
                <a:cs typeface="Calibri" pitchFamily="34" charset="0"/>
              </a:rPr>
              <a:t>(avec ou sans modification de l’ordonnance) </a:t>
            </a:r>
          </a:p>
        </p:txBody>
      </p:sp>
      <p:sp>
        <p:nvSpPr>
          <p:cNvPr id="51" name="AutoShape 126">
            <a:extLst>
              <a:ext uri="{FF2B5EF4-FFF2-40B4-BE49-F238E27FC236}">
                <a16:creationId xmlns:a16="http://schemas.microsoft.com/office/drawing/2014/main" id="{3385D99B-58AD-41DF-8B16-05F961E3F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212" y="5918142"/>
            <a:ext cx="1558457" cy="275219"/>
          </a:xfrm>
          <a:prstGeom prst="roundRect">
            <a:avLst>
              <a:gd name="adj" fmla="val 0"/>
            </a:avLst>
          </a:prstGeom>
          <a:solidFill>
            <a:srgbClr val="9BBA28"/>
          </a:solidFill>
          <a:ln w="2857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Helvetica Light" panose="020B0403020202020204" pitchFamily="34" charset="0"/>
                <a:cs typeface="Calibri" pitchFamily="34" charset="0"/>
              </a:rPr>
              <a:t>6. Validation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72C1FC6D-D922-44C4-ACC1-4922620568AF}"/>
              </a:ext>
            </a:extLst>
          </p:cNvPr>
          <p:cNvCxnSpPr>
            <a:cxnSpLocks/>
            <a:stCxn id="45" idx="1"/>
            <a:endCxn id="51" idx="3"/>
          </p:cNvCxnSpPr>
          <p:nvPr/>
        </p:nvCxnSpPr>
        <p:spPr>
          <a:xfrm flipH="1" flipV="1">
            <a:off x="2286669" y="6055752"/>
            <a:ext cx="1262981" cy="5463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22">
            <a:extLst>
              <a:ext uri="{FF2B5EF4-FFF2-40B4-BE49-F238E27FC236}">
                <a16:creationId xmlns:a16="http://schemas.microsoft.com/office/drawing/2014/main" id="{CD9E5A50-65CC-4190-A6AD-29393FBA8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9" y="7252395"/>
            <a:ext cx="3298847" cy="1765299"/>
          </a:xfrm>
          <a:prstGeom prst="roundRect">
            <a:avLst>
              <a:gd name="adj" fmla="val 0"/>
            </a:avLst>
          </a:prstGeom>
          <a:solidFill>
            <a:srgbClr val="E3EBE7">
              <a:alpha val="69804"/>
            </a:srgbClr>
          </a:solidFill>
          <a:ln w="28575" algn="ctr">
            <a:noFill/>
            <a:miter lim="800000"/>
            <a:headEnd/>
            <a:tailEnd/>
          </a:ln>
        </p:spPr>
        <p:txBody>
          <a:bodyPr anchor="t"/>
          <a:lstStyle>
            <a:defPPr>
              <a:defRPr lang="en-US"/>
            </a:defPPr>
            <a:lvl1pPr algn="ctr">
              <a:defRPr sz="1100" b="1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  <a:cs typeface="Calibri" pitchFamily="34" charset="0"/>
              </a:defRPr>
            </a:lvl1pPr>
            <a:lvl2pPr>
              <a:defRPr>
                <a:latin typeface="Arial" charset="0"/>
              </a:defRPr>
            </a:lvl2pPr>
            <a:lvl3pPr>
              <a:defRPr>
                <a:latin typeface="Arial" charset="0"/>
              </a:defRPr>
            </a:lvl3pPr>
            <a:lvl4pPr>
              <a:defRPr>
                <a:latin typeface="Arial" charset="0"/>
              </a:defRPr>
            </a:lvl4pPr>
            <a:lvl5pPr>
              <a:defRPr>
                <a:latin typeface="Arial" charset="0"/>
              </a:defRPr>
            </a:lvl5pPr>
            <a:lvl6pPr>
              <a:defRPr>
                <a:latin typeface="Arial" charset="0"/>
              </a:defRPr>
            </a:lvl6pPr>
            <a:lvl7pPr>
              <a:defRPr>
                <a:latin typeface="Arial" charset="0"/>
              </a:defRPr>
            </a:lvl7pPr>
            <a:lvl8pPr>
              <a:defRPr>
                <a:latin typeface="Arial" charset="0"/>
              </a:defRPr>
            </a:lvl8pPr>
            <a:lvl9pPr>
              <a:defRPr>
                <a:latin typeface="Arial" charset="0"/>
              </a:defRPr>
            </a:lvl9pPr>
          </a:lstStyle>
          <a:p>
            <a:r>
              <a:rPr lang="fr-FR" sz="1000" dirty="0"/>
              <a:t>8</a:t>
            </a:r>
            <a:r>
              <a:rPr lang="fr-FR" sz="1000" dirty="0">
                <a:solidFill>
                  <a:schemeClr val="tx1"/>
                </a:solidFill>
              </a:rPr>
              <a:t>. Délivrance et fractionnement</a:t>
            </a:r>
          </a:p>
          <a:p>
            <a:pPr algn="l"/>
            <a:endParaRPr lang="fr-FR" sz="400" dirty="0">
              <a:solidFill>
                <a:schemeClr val="tx1"/>
              </a:solidFill>
            </a:endParaRP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</a:rPr>
              <a:t>L’ordonnance ne peut être exécutée dans sa totalité ou pour la totalité de la fraction que si elle est </a:t>
            </a:r>
            <a:r>
              <a:rPr lang="fr-FR" sz="800" dirty="0">
                <a:solidFill>
                  <a:schemeClr val="tx1"/>
                </a:solidFill>
              </a:rPr>
              <a:t>présentée au pharmacien dans les 3 jours</a:t>
            </a:r>
            <a:r>
              <a:rPr lang="fr-FR" sz="800" b="0" dirty="0">
                <a:solidFill>
                  <a:schemeClr val="tx1"/>
                </a:solidFill>
              </a:rPr>
              <a:t> suivant sa date d’établissement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</a:rPr>
              <a:t>Au delà de ce délai elle ne peut être exécutée que pour la durée de la prescription ou de la fraction restant à courir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</a:rPr>
              <a:t>Mentions à reporter sur l’ordonnance :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Timbre de l’officine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Le ou les numéros d’enregistrement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La date d’exécution</a:t>
            </a:r>
          </a:p>
          <a:p>
            <a:pPr marL="360000" lvl="1" indent="-171450">
              <a:buFontTx/>
              <a:buChar char="-"/>
            </a:pP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Quantités délivrées </a:t>
            </a:r>
            <a:r>
              <a:rPr lang="fr-FR" sz="800" b="0" dirty="0">
                <a:latin typeface="+mn-lt"/>
              </a:rPr>
              <a:t>en unité de prise</a:t>
            </a:r>
          </a:p>
          <a:p>
            <a:pPr marL="171450" indent="-171450" algn="l">
              <a:buFontTx/>
              <a:buChar char="-"/>
            </a:pPr>
            <a:r>
              <a:rPr lang="fr-FR" sz="800" b="0" dirty="0">
                <a:solidFill>
                  <a:schemeClr val="tx1"/>
                </a:solidFill>
              </a:rPr>
              <a:t>Validation par un pharmacien</a:t>
            </a:r>
          </a:p>
        </p:txBody>
      </p:sp>
      <p:sp>
        <p:nvSpPr>
          <p:cNvPr id="54" name="Text Box 122">
            <a:extLst>
              <a:ext uri="{FF2B5EF4-FFF2-40B4-BE49-F238E27FC236}">
                <a16:creationId xmlns:a16="http://schemas.microsoft.com/office/drawing/2014/main" id="{96768FED-CFCE-413B-9270-1C4C3E580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452" y="7451274"/>
            <a:ext cx="1282404" cy="1372735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t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9. Conseils associés</a:t>
            </a:r>
          </a:p>
          <a:p>
            <a:pPr algn="l"/>
            <a:endParaRPr lang="fr-FR" sz="40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  <a:p>
            <a:pPr algn="l"/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- Mesures hygiéno-diététiques adaptées à la pathologie traitée</a:t>
            </a:r>
          </a:p>
          <a:p>
            <a:pPr algn="l"/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- Conseil pour une bonne observance </a:t>
            </a:r>
          </a:p>
          <a:p>
            <a:pPr algn="l"/>
            <a:r>
              <a:rPr lang="fr-FR" sz="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- Mise en garde en cas d’</a:t>
            </a:r>
            <a:r>
              <a:rPr lang="fr-FR" sz="800" b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auto-médication</a:t>
            </a:r>
            <a:endParaRPr lang="fr-FR" sz="800" b="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1C4CBADA-B687-4D4B-B37A-A2F86036048F}"/>
              </a:ext>
            </a:extLst>
          </p:cNvPr>
          <p:cNvCxnSpPr>
            <a:cxnSpLocks/>
            <a:stCxn id="53" idx="3"/>
            <a:endCxn id="54" idx="1"/>
          </p:cNvCxnSpPr>
          <p:nvPr/>
        </p:nvCxnSpPr>
        <p:spPr>
          <a:xfrm>
            <a:off x="3456996" y="8135045"/>
            <a:ext cx="259456" cy="2597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6992"/>
            <a:ext cx="6843587" cy="361367"/>
          </a:xfrm>
        </p:spPr>
        <p:txBody>
          <a:bodyPr>
            <a:noAutofit/>
          </a:bodyPr>
          <a:lstStyle/>
          <a:p>
            <a:r>
              <a:rPr lang="fr-FR" sz="1500" b="1" dirty="0"/>
              <a:t>P03. Dispensation DES médicaments STUPEFIANTS</a:t>
            </a:r>
          </a:p>
        </p:txBody>
      </p:sp>
      <p:sp>
        <p:nvSpPr>
          <p:cNvPr id="57" name="Text Box 122">
            <a:extLst>
              <a:ext uri="{FF2B5EF4-FFF2-40B4-BE49-F238E27FC236}">
                <a16:creationId xmlns:a16="http://schemas.microsoft.com/office/drawing/2014/main" id="{FE9DC39F-8542-4A1F-B2B4-90A3A3093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8279" y="7255911"/>
            <a:ext cx="1353819" cy="1568098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t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fr-FR" sz="1000" dirty="0">
                <a:solidFill>
                  <a:schemeClr val="tx1"/>
                </a:solidFill>
                <a:latin typeface="Helvetica Light" panose="020B0403020202020204" pitchFamily="34" charset="0"/>
              </a:rPr>
              <a:t>Enregistrements</a:t>
            </a:r>
          </a:p>
          <a:p>
            <a:pPr algn="l"/>
            <a:endParaRPr lang="fr-FR" sz="800" dirty="0">
              <a:solidFill>
                <a:schemeClr val="tx1"/>
              </a:solidFill>
              <a:latin typeface="Helvetica Light" panose="020B0403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800" b="0" u="sng" dirty="0">
                <a:solidFill>
                  <a:schemeClr val="tx1"/>
                </a:solidFill>
                <a:latin typeface="Helvetica Light" panose="020B0403020202020204" pitchFamily="34" charset="0"/>
              </a:rPr>
              <a:t>Historique patient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800" b="0" u="sng" dirty="0">
                <a:solidFill>
                  <a:schemeClr val="tx1"/>
                </a:solidFill>
                <a:latin typeface="Helvetica Light" panose="020B0403020202020204" pitchFamily="34" charset="0"/>
              </a:rPr>
              <a:t>DP (enrichissement)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800" b="0" u="sng" dirty="0">
                <a:solidFill>
                  <a:schemeClr val="tx1"/>
                </a:solidFill>
                <a:latin typeface="Helvetica Light" panose="020B0403020202020204" pitchFamily="34" charset="0"/>
              </a:rPr>
              <a:t>Registre des stupéfiants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800" b="0" u="sng" dirty="0">
                <a:solidFill>
                  <a:schemeClr val="tx1"/>
                </a:solidFill>
                <a:latin typeface="Helvetica Light" panose="020B0403020202020204" pitchFamily="34" charset="0"/>
              </a:rPr>
              <a:t>Ordonnancier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800" b="0" u="sng" dirty="0">
                <a:solidFill>
                  <a:schemeClr val="tx1"/>
                </a:solidFill>
                <a:latin typeface="Helvetica Light" panose="020B0403020202020204" pitchFamily="34" charset="0"/>
              </a:rPr>
              <a:t>Conservation des copies des ordonnances =  3 </a:t>
            </a:r>
            <a:r>
              <a:rPr lang="fr-FR" sz="800" b="0" u="sng" dirty="0" smtClean="0">
                <a:solidFill>
                  <a:schemeClr val="tx1"/>
                </a:solidFill>
                <a:latin typeface="Helvetica Light" panose="020B0403020202020204" pitchFamily="34" charset="0"/>
              </a:rPr>
              <a:t>ans (scan </a:t>
            </a:r>
            <a:r>
              <a:rPr lang="fr-FR" sz="800" b="0" u="sng" dirty="0">
                <a:solidFill>
                  <a:schemeClr val="tx1"/>
                </a:solidFill>
                <a:latin typeface="Helvetica Light" panose="020B0403020202020204" pitchFamily="34" charset="0"/>
              </a:rPr>
              <a:t>ou papier)</a:t>
            </a:r>
            <a:endParaRPr lang="fr-FR" sz="1050" b="0" dirty="0">
              <a:solidFill>
                <a:schemeClr val="tx1"/>
              </a:solidFill>
              <a:latin typeface="Helvetica Light" panose="020B0403020202020204" pitchFamily="34" charset="0"/>
            </a:endParaRPr>
          </a:p>
        </p:txBody>
      </p:sp>
      <p:sp>
        <p:nvSpPr>
          <p:cNvPr id="58" name="Text Box 122">
            <a:extLst>
              <a:ext uri="{FF2B5EF4-FFF2-40B4-BE49-F238E27FC236}">
                <a16:creationId xmlns:a16="http://schemas.microsoft.com/office/drawing/2014/main" id="{052AD619-3854-A54F-80FD-74E0AFCBB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8279" y="8868742"/>
            <a:ext cx="1353819" cy="396208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t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Double contrôle</a:t>
            </a:r>
          </a:p>
        </p:txBody>
      </p:sp>
      <p:sp>
        <p:nvSpPr>
          <p:cNvPr id="59" name="Text Box 122">
            <a:extLst>
              <a:ext uri="{FF2B5EF4-FFF2-40B4-BE49-F238E27FC236}">
                <a16:creationId xmlns:a16="http://schemas.microsoft.com/office/drawing/2014/main" id="{1DC445F4-6E39-0049-8E29-86BE2908B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542" y="2046578"/>
            <a:ext cx="1455068" cy="415038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numCol="1" anchor="ctr"/>
          <a:lstStyle>
            <a:defPPr>
              <a:defRPr lang="fr-FR"/>
            </a:defPPr>
            <a:lvl1pPr algn="ctr">
              <a:defRPr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Proposition d’une démarche d’accompagnement</a:t>
            </a:r>
            <a:endParaRPr lang="fr-FR" sz="800" b="0" dirty="0">
              <a:solidFill>
                <a:schemeClr val="tx1">
                  <a:lumMod val="85000"/>
                  <a:lumOff val="15000"/>
                </a:schemeClr>
              </a:solidFill>
              <a:latin typeface="Helvetica Light" panose="020B0403020202020204" pitchFamily="34" charset="0"/>
            </a:endParaRPr>
          </a:p>
        </p:txBody>
      </p:sp>
      <p:cxnSp>
        <p:nvCxnSpPr>
          <p:cNvPr id="60" name="AutoShape 94">
            <a:extLst>
              <a:ext uri="{FF2B5EF4-FFF2-40B4-BE49-F238E27FC236}">
                <a16:creationId xmlns:a16="http://schemas.microsoft.com/office/drawing/2014/main" id="{C34ECDA8-7154-A24C-BD5F-1982082CB9A4}"/>
              </a:ext>
            </a:extLst>
          </p:cNvPr>
          <p:cNvCxnSpPr>
            <a:cxnSpLocks noChangeShapeType="1"/>
            <a:stCxn id="37" idx="3"/>
            <a:endCxn id="59" idx="1"/>
          </p:cNvCxnSpPr>
          <p:nvPr/>
        </p:nvCxnSpPr>
        <p:spPr bwMode="auto">
          <a:xfrm>
            <a:off x="4921249" y="2126654"/>
            <a:ext cx="206293" cy="12744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Connecteur en angle 61"/>
          <p:cNvCxnSpPr>
            <a:cxnSpLocks/>
            <a:stCxn id="36" idx="2"/>
            <a:endCxn id="37" idx="0"/>
          </p:cNvCxnSpPr>
          <p:nvPr/>
        </p:nvCxnSpPr>
        <p:spPr>
          <a:xfrm rot="5400000">
            <a:off x="2807985" y="1282784"/>
            <a:ext cx="219104" cy="830681"/>
          </a:xfrm>
          <a:prstGeom prst="bentConnector3">
            <a:avLst>
              <a:gd name="adj1" fmla="val 3261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 : coins arrondis 216">
            <a:extLst>
              <a:ext uri="{FF2B5EF4-FFF2-40B4-BE49-F238E27FC236}">
                <a16:creationId xmlns:a16="http://schemas.microsoft.com/office/drawing/2014/main" id="{7CF0EDC6-CCD7-4381-B01A-BB0FF363F36A}"/>
              </a:ext>
            </a:extLst>
          </p:cNvPr>
          <p:cNvSpPr/>
          <p:nvPr/>
        </p:nvSpPr>
        <p:spPr>
          <a:xfrm>
            <a:off x="246267" y="8890795"/>
            <a:ext cx="3122609" cy="179349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      P.01 - Dispensation d'un médicament sur ordonnance</a:t>
            </a:r>
          </a:p>
        </p:txBody>
      </p:sp>
      <p:cxnSp>
        <p:nvCxnSpPr>
          <p:cNvPr id="64" name="Connecteur en angle 63"/>
          <p:cNvCxnSpPr>
            <a:stCxn id="51" idx="2"/>
            <a:endCxn id="50" idx="0"/>
          </p:cNvCxnSpPr>
          <p:nvPr/>
        </p:nvCxnSpPr>
        <p:spPr>
          <a:xfrm rot="5400000">
            <a:off x="1074303" y="6158253"/>
            <a:ext cx="398031" cy="468247"/>
          </a:xfrm>
          <a:prstGeom prst="bentConnector3">
            <a:avLst>
              <a:gd name="adj1" fmla="val 477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 : coins arrondis 216">
            <a:extLst>
              <a:ext uri="{FF2B5EF4-FFF2-40B4-BE49-F238E27FC236}">
                <a16:creationId xmlns:a16="http://schemas.microsoft.com/office/drawing/2014/main" id="{7CF0EDC6-CCD7-4381-B01A-BB0FF363F36A}"/>
              </a:ext>
            </a:extLst>
          </p:cNvPr>
          <p:cNvSpPr/>
          <p:nvPr/>
        </p:nvSpPr>
        <p:spPr>
          <a:xfrm>
            <a:off x="5418070" y="9129560"/>
            <a:ext cx="1094236" cy="270780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rPr>
              <a:t>M.11 - Le double contrôle</a:t>
            </a:r>
          </a:p>
        </p:txBody>
      </p:sp>
      <p:cxnSp>
        <p:nvCxnSpPr>
          <p:cNvPr id="67" name="Connecteur en angle 66"/>
          <p:cNvCxnSpPr>
            <a:stCxn id="42" idx="3"/>
            <a:endCxn id="45" idx="3"/>
          </p:cNvCxnSpPr>
          <p:nvPr/>
        </p:nvCxnSpPr>
        <p:spPr>
          <a:xfrm flipH="1">
            <a:off x="6201250" y="4119282"/>
            <a:ext cx="417342" cy="1941933"/>
          </a:xfrm>
          <a:prstGeom prst="bentConnector3">
            <a:avLst>
              <a:gd name="adj1" fmla="val -304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en angle 67"/>
          <p:cNvCxnSpPr>
            <a:stCxn id="51" idx="2"/>
            <a:endCxn id="48" idx="0"/>
          </p:cNvCxnSpPr>
          <p:nvPr/>
        </p:nvCxnSpPr>
        <p:spPr>
          <a:xfrm rot="16200000" flipH="1">
            <a:off x="2244118" y="5456684"/>
            <a:ext cx="416586" cy="18899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en angle 68"/>
          <p:cNvCxnSpPr>
            <a:stCxn id="50" idx="2"/>
            <a:endCxn id="53" idx="0"/>
          </p:cNvCxnSpPr>
          <p:nvPr/>
        </p:nvCxnSpPr>
        <p:spPr>
          <a:xfrm rot="16200000" flipH="1">
            <a:off x="1334168" y="6778990"/>
            <a:ext cx="178430" cy="768379"/>
          </a:xfrm>
          <a:prstGeom prst="bentConnector3">
            <a:avLst>
              <a:gd name="adj1" fmla="val 357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en angle 70"/>
          <p:cNvCxnSpPr>
            <a:cxnSpLocks/>
            <a:stCxn id="54" idx="3"/>
            <a:endCxn id="57" idx="1"/>
          </p:cNvCxnSpPr>
          <p:nvPr/>
        </p:nvCxnSpPr>
        <p:spPr>
          <a:xfrm flipV="1">
            <a:off x="4998856" y="8039960"/>
            <a:ext cx="289423" cy="976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en angle 71"/>
          <p:cNvCxnSpPr>
            <a:stCxn id="54" idx="3"/>
            <a:endCxn id="58" idx="1"/>
          </p:cNvCxnSpPr>
          <p:nvPr/>
        </p:nvCxnSpPr>
        <p:spPr>
          <a:xfrm>
            <a:off x="4998856" y="8137642"/>
            <a:ext cx="289423" cy="9292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568451" y="1994301"/>
            <a:ext cx="3450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fr-FR" sz="800" dirty="0" smtClean="0">
                <a:latin typeface="Helvetica Light" panose="020B0403020202020204"/>
              </a:rPr>
              <a:t>Si </a:t>
            </a:r>
            <a:r>
              <a:rPr lang="fr-FR" sz="800" dirty="0">
                <a:latin typeface="Helvetica Light" panose="020B0403020202020204"/>
              </a:rPr>
              <a:t>traitement déjà pris : Modifications &amp; observance des </a:t>
            </a:r>
            <a:r>
              <a:rPr lang="fr-FR" sz="800" dirty="0" smtClean="0">
                <a:latin typeface="Helvetica Light" panose="020B0403020202020204"/>
              </a:rPr>
              <a:t>traitements </a:t>
            </a:r>
          </a:p>
          <a:p>
            <a:pPr marL="171450" indent="-171450">
              <a:buFontTx/>
              <a:buChar char="-"/>
            </a:pPr>
            <a:r>
              <a:rPr lang="fr-FR" sz="800" dirty="0" smtClean="0">
                <a:latin typeface="Helvetica Light" panose="020B0403020202020204"/>
              </a:rPr>
              <a:t>Effets indésirables</a:t>
            </a:r>
          </a:p>
          <a:p>
            <a:pPr marL="171450" indent="-171450">
              <a:buFontTx/>
              <a:buChar char="-"/>
            </a:pPr>
            <a:r>
              <a:rPr lang="fr-FR" sz="800" dirty="0">
                <a:latin typeface="Helvetica Light" panose="020B0403020202020204"/>
                <a:cs typeface="Calibri" pitchFamily="34" charset="0"/>
              </a:rPr>
              <a:t>Nouveau traitement ou traitement déjà pris </a:t>
            </a:r>
            <a:r>
              <a:rPr lang="fr-FR" sz="800" dirty="0" smtClean="0">
                <a:latin typeface="Helvetica Light" panose="020B0403020202020204"/>
                <a:cs typeface="Calibri" pitchFamily="34" charset="0"/>
              </a:rPr>
              <a:t>?</a:t>
            </a:r>
            <a:endParaRPr lang="fr-FR" sz="800" dirty="0">
              <a:latin typeface="Helvetica Light" panose="020B0403020202020204"/>
              <a:cs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2964" y="1979932"/>
            <a:ext cx="1585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/>
                <a:cs typeface="Calibri" pitchFamily="34" charset="0"/>
              </a:rPr>
              <a:t>Historique médicamenteux </a:t>
            </a:r>
          </a:p>
          <a:p>
            <a:pPr marL="171450" indent="-171450">
              <a:buFontTx/>
              <a:buChar char="-"/>
            </a:pP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/>
                <a:cs typeface="Calibri" pitchFamily="34" charset="0"/>
              </a:rPr>
              <a:t>Allergies</a:t>
            </a:r>
          </a:p>
          <a:p>
            <a:pPr marL="171450" indent="-171450">
              <a:buFontTx/>
              <a:buChar char="-"/>
            </a:pP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/>
                <a:cs typeface="Calibri" pitchFamily="34" charset="0"/>
              </a:rPr>
              <a:t>Etat physiopathologique</a:t>
            </a:r>
          </a:p>
        </p:txBody>
      </p:sp>
      <p:cxnSp>
        <p:nvCxnSpPr>
          <p:cNvPr id="5" name="Connecteur droit avec flèche 4"/>
          <p:cNvCxnSpPr>
            <a:stCxn id="37" idx="2"/>
            <a:endCxn id="40" idx="0"/>
          </p:cNvCxnSpPr>
          <p:nvPr/>
        </p:nvCxnSpPr>
        <p:spPr>
          <a:xfrm>
            <a:off x="2502196" y="2445631"/>
            <a:ext cx="0" cy="194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48EE3E-3A5F-479C-9D8F-847C8F5D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85042"/>
            <a:ext cx="6843587" cy="313932"/>
          </a:xfrm>
        </p:spPr>
        <p:txBody>
          <a:bodyPr/>
          <a:lstStyle/>
          <a:p>
            <a:r>
              <a:rPr lang="fr-FR" sz="1600" b="1" dirty="0"/>
              <a:t>P03. Dispensation DES médicaments STUPEFIANTS</a:t>
            </a:r>
            <a:endParaRPr lang="fr-FR" sz="1600" dirty="0"/>
          </a:p>
        </p:txBody>
      </p:sp>
      <p:sp>
        <p:nvSpPr>
          <p:cNvPr id="8" name="Espace réservé du texte 28">
            <a:extLst>
              <a:ext uri="{FF2B5EF4-FFF2-40B4-BE49-F238E27FC236}">
                <a16:creationId xmlns:a16="http://schemas.microsoft.com/office/drawing/2014/main" id="{6C1841CF-82E2-46AF-8EE0-4DE3BD6B7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6125" y="3743619"/>
            <a:ext cx="6391336" cy="25780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000" b="1" dirty="0"/>
              <a:t>DP : </a:t>
            </a:r>
            <a:r>
              <a:rPr lang="fr-FR" sz="1000" dirty="0"/>
              <a:t>Dossier Pharmaceutique 		</a:t>
            </a:r>
            <a:r>
              <a:rPr lang="fr-FR" sz="1000" b="1" dirty="0"/>
              <a:t>ETP : </a:t>
            </a:r>
            <a:r>
              <a:rPr lang="fr-FR" sz="1000" dirty="0"/>
              <a:t>Education Thérapeutique Patient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r-FR" sz="1000" dirty="0"/>
          </a:p>
        </p:txBody>
      </p:sp>
      <p:sp>
        <p:nvSpPr>
          <p:cNvPr id="9" name="Espace réservé du texte 30">
            <a:extLst>
              <a:ext uri="{FF2B5EF4-FFF2-40B4-BE49-F238E27FC236}">
                <a16:creationId xmlns:a16="http://schemas.microsoft.com/office/drawing/2014/main" id="{8F33BC0D-148C-48B4-80BE-00460C6D19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77" y="4461252"/>
            <a:ext cx="6622472" cy="1756396"/>
          </a:xfrm>
        </p:spPr>
        <p:txBody>
          <a:bodyPr/>
          <a:lstStyle/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sz="900" b="1" u="sng" dirty="0">
                <a:solidFill>
                  <a:srgbClr val="9BBA28"/>
                </a:solidFill>
              </a:rPr>
              <a:t>*QUI PRESCRIT : </a:t>
            </a:r>
          </a:p>
          <a:p>
            <a:pPr>
              <a:spcBef>
                <a:spcPts val="300"/>
              </a:spcBef>
              <a:buClr>
                <a:srgbClr val="9BBA28"/>
              </a:buClr>
            </a:pPr>
            <a:endParaRPr lang="fr-FR" sz="200" b="1" u="sng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sz="800" dirty="0">
                <a:solidFill>
                  <a:schemeClr val="tx1"/>
                </a:solidFill>
              </a:rPr>
              <a:t>La dispensation des médicaments à usage humain classés comme stupéfiants se fait sur prescription (</a:t>
            </a:r>
            <a:r>
              <a:rPr lang="fr-FR" sz="800" dirty="0">
                <a:solidFill>
                  <a:schemeClr val="tx1"/>
                </a:solidFill>
                <a:hlinkClick r:id="rId2"/>
              </a:rPr>
              <a:t>Articles R.5132-6 du CSP</a:t>
            </a:r>
            <a:r>
              <a:rPr lang="fr-FR" sz="800" dirty="0">
                <a:solidFill>
                  <a:schemeClr val="tx1"/>
                </a:solidFill>
              </a:rPr>
              <a:t>) :</a:t>
            </a:r>
            <a:endParaRPr lang="fr-FR" sz="400" dirty="0">
              <a:solidFill>
                <a:schemeClr val="tx1"/>
              </a:solidFill>
            </a:endParaRP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D’un médecin</a:t>
            </a: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D’un chirurgien dentiste pour ce qui est nécessaire à l’exercice de l’art dentaire</a:t>
            </a: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D’une sage-femme : chlorhydrate de morphine, ampoules injectables 10mg, 2 ampoules max par patiente (</a:t>
            </a:r>
            <a:r>
              <a:rPr lang="fr-FR" sz="800" dirty="0">
                <a:solidFill>
                  <a:schemeClr val="tx1"/>
                </a:solidFill>
                <a:hlinkClick r:id="rId3"/>
              </a:rPr>
              <a:t>décret n° 2022-235 du 5 mars 2022</a:t>
            </a:r>
            <a:r>
              <a:rPr lang="fr-FR" sz="800" dirty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D’un vétérinaire pour la médecine vétérinaire</a:t>
            </a: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D’un infirmier en pratique avancée (</a:t>
            </a:r>
            <a:r>
              <a:rPr lang="fr-FR" sz="800" dirty="0">
                <a:solidFill>
                  <a:schemeClr val="tx1"/>
                </a:solidFill>
                <a:hlinkClick r:id="rId4"/>
              </a:rPr>
              <a:t>arrêté du 18/07/2018</a:t>
            </a:r>
            <a:r>
              <a:rPr lang="fr-FR" sz="800" dirty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D’un professionnel de santé légalement autorisé ou habilité dans l’Etat membre de l’UE dans lequel la prescription a été établie (quantité minimale pour assurer la continuité du traitement et permettre au malade d’obtenir une prescription respectant les règles de prescription des stupéfiants)</a:t>
            </a:r>
          </a:p>
          <a:p>
            <a:pPr marL="171450" indent="-171450">
              <a:spcBef>
                <a:spcPts val="10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Cas des prescripteurs hors UE : quantité minimale pour assurer la continuité du traitement et permettre au malade d’obtenir une prescription respectant les règles de prescriptions des stupéfiants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AAE196BE-636C-7440-B466-7559D9F3460F}"/>
              </a:ext>
            </a:extLst>
          </p:cNvPr>
          <p:cNvSpPr txBox="1">
            <a:spLocks/>
          </p:cNvSpPr>
          <p:nvPr/>
        </p:nvSpPr>
        <p:spPr>
          <a:xfrm>
            <a:off x="0" y="9095284"/>
            <a:ext cx="6083300" cy="810715"/>
          </a:xfrm>
          <a:prstGeom prst="rect">
            <a:avLst/>
          </a:prstGeom>
          <a:solidFill>
            <a:srgbClr val="EFC7B7"/>
          </a:solidFill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" dirty="0"/>
              <a:t>Références :</a:t>
            </a:r>
          </a:p>
          <a:p>
            <a:r>
              <a:rPr lang="fr-FR" sz="800" dirty="0"/>
              <a:t>Les Bonnes Pratiques de Dispensation (texte opposable) </a:t>
            </a:r>
          </a:p>
          <a:p>
            <a:r>
              <a:rPr lang="fr-FR" sz="800" dirty="0"/>
              <a:t>Articles du Code de la santé publique :</a:t>
            </a:r>
            <a:r>
              <a:rPr lang="fr-FR" sz="800" dirty="0">
                <a:hlinkClick r:id="rId5"/>
              </a:rPr>
              <a:t> R. 5125-53</a:t>
            </a:r>
            <a:r>
              <a:rPr lang="fr-FR" sz="800" dirty="0"/>
              <a:t>, </a:t>
            </a:r>
            <a:r>
              <a:rPr lang="fr-FR" sz="800" dirty="0">
                <a:hlinkClick r:id="rId6"/>
              </a:rPr>
              <a:t>R. 5132-9</a:t>
            </a:r>
            <a:r>
              <a:rPr lang="fr-FR" sz="800" dirty="0"/>
              <a:t>, </a:t>
            </a:r>
            <a:r>
              <a:rPr lang="fr-FR" sz="800" dirty="0">
                <a:hlinkClick r:id="rId7"/>
              </a:rPr>
              <a:t>R. 5132-10</a:t>
            </a:r>
            <a:r>
              <a:rPr lang="fr-FR" sz="800" dirty="0"/>
              <a:t>, </a:t>
            </a:r>
            <a:r>
              <a:rPr lang="fr-FR" sz="800" dirty="0">
                <a:hlinkClick r:id="rId8"/>
              </a:rPr>
              <a:t>R. 5132-35</a:t>
            </a:r>
            <a:r>
              <a:rPr lang="fr-FR" sz="800" dirty="0"/>
              <a:t>, </a:t>
            </a:r>
            <a:r>
              <a:rPr lang="fr-FR" sz="800" dirty="0">
                <a:hlinkClick r:id="rId9"/>
              </a:rPr>
              <a:t>R.5132-6</a:t>
            </a:r>
            <a:r>
              <a:rPr lang="fr-FR" sz="800" dirty="0"/>
              <a:t>, R5132-36</a:t>
            </a:r>
          </a:p>
          <a:p>
            <a:r>
              <a:rPr lang="fr-FR" sz="800" dirty="0">
                <a:hlinkClick r:id="rId10"/>
              </a:rPr>
              <a:t>Décret n° 2022-972 du 1er juillet 2022</a:t>
            </a:r>
            <a:r>
              <a:rPr lang="fr-FR" sz="800" dirty="0"/>
              <a:t> relatif à la délivrance de médicaments classés comme stupéfiants</a:t>
            </a:r>
          </a:p>
          <a:p>
            <a:r>
              <a:rPr lang="fr-FR" sz="800" dirty="0"/>
              <a:t>Site </a:t>
            </a:r>
            <a:r>
              <a:rPr lang="fr-FR" sz="800" dirty="0">
                <a:hlinkClick r:id="rId11"/>
              </a:rPr>
              <a:t>Meddispar</a:t>
            </a:r>
            <a:r>
              <a:rPr lang="fr-FR" sz="800" dirty="0"/>
              <a:t> : page « </a:t>
            </a:r>
            <a:r>
              <a:rPr lang="fr-FR" sz="800" dirty="0">
                <a:hlinkClick r:id="rId12"/>
              </a:rPr>
              <a:t>Médicaments stupéfiants et assimilés</a:t>
            </a:r>
            <a:r>
              <a:rPr lang="fr-FR" sz="800" dirty="0"/>
              <a:t> »</a:t>
            </a:r>
          </a:p>
          <a:p>
            <a:r>
              <a:rPr lang="fr-FR" sz="800" dirty="0"/>
              <a:t>Site </a:t>
            </a:r>
            <a:r>
              <a:rPr lang="fr-FR" sz="800" dirty="0" err="1"/>
              <a:t>Ameli</a:t>
            </a:r>
            <a:r>
              <a:rPr lang="fr-FR" sz="800" dirty="0"/>
              <a:t> : « </a:t>
            </a:r>
            <a:r>
              <a:rPr lang="fr-FR" sz="800" dirty="0">
                <a:hlinkClick r:id="rId13"/>
              </a:rPr>
              <a:t>Ordonnance numérique</a:t>
            </a:r>
            <a:r>
              <a:rPr lang="fr-FR" sz="800" dirty="0"/>
              <a:t> : un service qui facilite les échanges et le suivi des patients »</a:t>
            </a:r>
          </a:p>
        </p:txBody>
      </p:sp>
      <p:sp>
        <p:nvSpPr>
          <p:cNvPr id="11" name="Espace réservé du texte 30">
            <a:extLst>
              <a:ext uri="{FF2B5EF4-FFF2-40B4-BE49-F238E27FC236}">
                <a16:creationId xmlns:a16="http://schemas.microsoft.com/office/drawing/2014/main" id="{8F33BC0D-148C-48B4-80BE-00460C6D19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8710" y="7757557"/>
            <a:ext cx="6601970" cy="1312229"/>
          </a:xfrm>
        </p:spPr>
        <p:txBody>
          <a:bodyPr/>
          <a:lstStyle/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sz="900" b="1" u="sng" dirty="0">
                <a:solidFill>
                  <a:srgbClr val="9BBA28"/>
                </a:solidFill>
              </a:rPr>
              <a:t>ORDONNANCIER / REGISTRE</a:t>
            </a:r>
          </a:p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sz="800" dirty="0">
                <a:solidFill>
                  <a:schemeClr val="tx1"/>
                </a:solidFill>
              </a:rPr>
              <a:t>Conservation = 10 ans </a:t>
            </a:r>
            <a:endParaRPr lang="fr-FR" sz="800" b="1" u="sng" dirty="0">
              <a:solidFill>
                <a:srgbClr val="9BBA28"/>
              </a:solidFill>
            </a:endParaRPr>
          </a:p>
          <a:p>
            <a:pPr algn="just"/>
            <a:r>
              <a:rPr lang="fr-FR" sz="800" dirty="0">
                <a:solidFill>
                  <a:schemeClr val="tx1"/>
                </a:solidFill>
              </a:rPr>
              <a:t>Les personnes habilitées à exécuter les ordonnances ou les commandes de médicaments classés comme stupéfiants ou soumis à la réglementation des stupéfiants, autres que les préparations doivent les transcrire aussitôt :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sur un registre, à la suite, à l'encre, sans blanc, ni surcharge ("ordonnanciers" papier)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r>
              <a:rPr lang="fr-FR" sz="800" b="1" dirty="0">
                <a:solidFill>
                  <a:schemeClr val="tx1"/>
                </a:solidFill>
              </a:rPr>
              <a:t>ou bien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les enregistrer immédiatement par tout système approprié ("ordonnancier" informatique). Dans ce cas, elles doivent être dupliquées sur deux supports distincts, le premier servant à la consultation habituelle, le second étant gardé en réserve 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r>
              <a:rPr lang="fr-FR" sz="800" dirty="0">
                <a:solidFill>
                  <a:schemeClr val="tx1"/>
                </a:solidFill>
              </a:rPr>
              <a:t>Pour savoir plus: </a:t>
            </a:r>
            <a:r>
              <a:rPr lang="fr-FR" sz="800" dirty="0">
                <a:solidFill>
                  <a:schemeClr val="tx1"/>
                </a:solidFill>
                <a:hlinkClick r:id="rId14"/>
              </a:rPr>
              <a:t>https://www.meddispar.fr/Substances-veneneuses/Medicaments-stupefiants-et-assimiles/Registre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Espace réservé du texte 30">
            <a:extLst>
              <a:ext uri="{FF2B5EF4-FFF2-40B4-BE49-F238E27FC236}">
                <a16:creationId xmlns:a16="http://schemas.microsoft.com/office/drawing/2014/main" id="{8F33BC0D-148C-48B4-80BE-00460C6D19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77" y="6231569"/>
            <a:ext cx="6622472" cy="1475747"/>
          </a:xfrm>
        </p:spPr>
        <p:txBody>
          <a:bodyPr/>
          <a:lstStyle/>
          <a:p>
            <a:pPr>
              <a:spcBef>
                <a:spcPts val="300"/>
              </a:spcBef>
              <a:buClr>
                <a:srgbClr val="9BBA28"/>
              </a:buClr>
            </a:pPr>
            <a:r>
              <a:rPr lang="fr-FR" sz="900" b="1" u="sng" dirty="0">
                <a:solidFill>
                  <a:srgbClr val="9BBA28"/>
                </a:solidFill>
              </a:rPr>
              <a:t>COMMANDE POUR USAGE PROFESSIONNEL 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endParaRPr lang="fr-FR" sz="400" b="1" u="sng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r>
              <a:rPr lang="fr-FR" sz="800" dirty="0">
                <a:solidFill>
                  <a:schemeClr val="tx1"/>
                </a:solidFill>
              </a:rPr>
              <a:t>Pour les médecins, chirurgiens dentistes, les sages-femmes (uniquement : chlorhydrate de morphine, ampoules injectables dosées à 10 mg, dans la limite de deux ampoules par patiente), vétérinaires une provision pour soins d’urgences (10 unités de prises) peut être fournie. </a:t>
            </a:r>
            <a:endParaRPr lang="fr-FR" sz="8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endParaRPr lang="fr-FR" sz="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r>
              <a:rPr lang="fr-FR" sz="800" dirty="0">
                <a:solidFill>
                  <a:schemeClr val="tx1"/>
                </a:solidFill>
              </a:rPr>
              <a:t>Le pharmacien doit être domicilié dans la même commune que le praticien ou au plus proche si il n’y a pas d’officine dans la commune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endParaRPr lang="fr-FR" sz="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</a:pPr>
            <a:r>
              <a:rPr lang="fr-FR" sz="800" dirty="0">
                <a:solidFill>
                  <a:schemeClr val="tx1"/>
                </a:solidFill>
              </a:rPr>
              <a:t>La commande doit être rédigée sur une ordonnance sécurisée indiquant lisiblement :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Le nom, la qualité, le numéro d’inscription à l’ordre, l’adresse et la signature du praticien, ainsi que la date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La dénomination (dosage en toutes lettres) et la quantité du médicament (nombre d’unité de prise en toutes lettres)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La mention : “</a:t>
            </a:r>
            <a:r>
              <a:rPr lang="fr-FR" sz="800" b="1" dirty="0">
                <a:solidFill>
                  <a:schemeClr val="tx1"/>
                </a:solidFill>
              </a:rPr>
              <a:t>Usage professionnel </a:t>
            </a:r>
            <a:r>
              <a:rPr lang="fr-FR" sz="800" dirty="0">
                <a:solidFill>
                  <a:schemeClr val="tx1"/>
                </a:solidFill>
              </a:rPr>
              <a:t>”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Un relevé trimestriel (noms, nature et quantité des médicaments est adressé par le pharmacien à l’ARS)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Clr>
                <a:srgbClr val="9BBA28"/>
              </a:buClr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tx1"/>
                </a:solidFill>
              </a:rPr>
              <a:t>La copie de l’ordonnance est à conserver 3 ans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82367" y="9576625"/>
            <a:ext cx="553453" cy="31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dirty="0"/>
              <a:t>2/2</a:t>
            </a:r>
          </a:p>
        </p:txBody>
      </p:sp>
    </p:spTree>
    <p:extLst>
      <p:ext uri="{BB962C8B-B14F-4D97-AF65-F5344CB8AC3E}">
        <p14:creationId xmlns:p14="http://schemas.microsoft.com/office/powerpoint/2010/main" val="34709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rigine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1111</Words>
  <Application>Microsoft Office PowerPoint</Application>
  <PresentationFormat>Format A4 (210 x 297 mm)</PresentationFormat>
  <Paragraphs>112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Helvetica Light</vt:lpstr>
      <vt:lpstr>Helvetica Neue</vt:lpstr>
      <vt:lpstr>Thème Office</vt:lpstr>
      <vt:lpstr>P03. Dispensation DES médicaments STUPEFIANTS</vt:lpstr>
      <vt:lpstr>P03. Dispensation DES médicaments STUPEFIANTS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94</cp:revision>
  <cp:lastPrinted>2019-10-03T13:46:21Z</cp:lastPrinted>
  <dcterms:created xsi:type="dcterms:W3CDTF">2019-09-09T06:31:24Z</dcterms:created>
  <dcterms:modified xsi:type="dcterms:W3CDTF">2024-11-13T14:41:51Z</dcterms:modified>
</cp:coreProperties>
</file>