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4" r:id="rId2"/>
    <p:sldId id="265"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847E2415-6371-4FB3-BB6E-7821D605710B}">
          <p14:sldIdLst>
            <p14:sldId id="264"/>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oise STAINMESSE" initials="HS" lastIdx="4" clrIdx="0">
    <p:extLst>
      <p:ext uri="{19B8F6BF-5375-455C-9EA6-DF929625EA0E}">
        <p15:presenceInfo xmlns:p15="http://schemas.microsoft.com/office/powerpoint/2012/main" userId="Heloise STAINMES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9F9"/>
    <a:srgbClr val="FDFDFD"/>
    <a:srgbClr val="2C6672"/>
    <a:srgbClr val="D0E6E2"/>
    <a:srgbClr val="7AB8AC"/>
    <a:srgbClr val="4AB5C4"/>
    <a:srgbClr val="9BBA28"/>
    <a:srgbClr val="EEF5D3"/>
    <a:srgbClr val="D6EFF2"/>
    <a:srgbClr val="3461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p:cViewPr>
        <p:scale>
          <a:sx n="100" d="100"/>
          <a:sy n="100" d="100"/>
        </p:scale>
        <p:origin x="1064" y="-301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DB3276-4DCC-4033-B379-ACF19CE4D678}" type="datetimeFigureOut">
              <a:rPr lang="fr-FR" smtClean="0"/>
              <a:t>13/11/2024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153303-F565-4F58-9F86-8E05CE52FDC8}" type="slidenum">
              <a:rPr lang="fr-FR" smtClean="0"/>
              <a:t>‹N°›</a:t>
            </a:fld>
            <a:endParaRPr lang="fr-FR"/>
          </a:p>
        </p:txBody>
      </p:sp>
    </p:spTree>
    <p:extLst>
      <p:ext uri="{BB962C8B-B14F-4D97-AF65-F5344CB8AC3E}">
        <p14:creationId xmlns:p14="http://schemas.microsoft.com/office/powerpoint/2010/main" val="3374143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13/11/2024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77"/>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2021A328-0FCE-8948-862F-530B9C1E9657}"/>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FE6F4558-FB75-8745-8BCA-0B9D0542D0D0}"/>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0840047-E3CB-8542-A885-4BBFF8D389F0}"/>
              </a:ext>
            </a:extLst>
          </p:cNvPr>
          <p:cNvSpPr/>
          <p:nvPr userDrawn="1"/>
        </p:nvSpPr>
        <p:spPr>
          <a:xfrm>
            <a:off x="732118" y="9422446"/>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5D9AF1E4-250B-5F42-83E6-F67434DB451A}"/>
              </a:ext>
            </a:extLst>
          </p:cNvPr>
          <p:cNvSpPr/>
          <p:nvPr userDrawn="1"/>
        </p:nvSpPr>
        <p:spPr>
          <a:xfrm>
            <a:off x="732118" y="9590633"/>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1.0 – </a:t>
            </a:r>
            <a:r>
              <a:rPr lang="fr-FR" sz="900" dirty="0" smtClean="0">
                <a:solidFill>
                  <a:schemeClr val="bg1"/>
                </a:solidFill>
                <a:latin typeface="Helvetica Light" panose="020B0403020202020204" pitchFamily="34" charset="0"/>
              </a:rPr>
              <a:t>Novembre </a:t>
            </a:r>
            <a:r>
              <a:rPr lang="fr-FR" sz="900" dirty="0" smtClean="0">
                <a:solidFill>
                  <a:schemeClr val="bg1"/>
                </a:solidFill>
                <a:latin typeface="Helvetica Light" panose="020B0403020202020204" pitchFamily="34" charset="0"/>
              </a:rPr>
              <a:t>2024</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BBE01553-9181-7849-B3EF-A2AFF37BC00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13/11/2024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meli.fr/paris/content/compte-rendu-prise-en-charge-l-officine-de-la-cystite-simple-de-la-femme" TargetMode="External"/><Relationship Id="rId2" Type="http://schemas.openxmlformats.org/officeDocument/2006/relationships/hyperlink" Target="https://www.ameli.fr/paris/content/prise-en-charge-l-officine-de-la-femme-presentant-une-gene-fonctionnelle-urinaire-0" TargetMode="External"/><Relationship Id="rId1" Type="http://schemas.openxmlformats.org/officeDocument/2006/relationships/slideLayout" Target="../slideLayouts/slideLayout3.xml"/><Relationship Id="rId5" Type="http://schemas.openxmlformats.org/officeDocument/2006/relationships/hyperlink" Target="https://www.ameli.fr/paris/content/compte-rendu-prise-en-charge-de-l-angine-l-officine" TargetMode="External"/><Relationship Id="rId4" Type="http://schemas.openxmlformats.org/officeDocument/2006/relationships/hyperlink" Target="https://www.ameli.fr/paris/content/prise-en-charge-de-l-angine-l-officin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legifrance.gouv.fr/jorf/id/JORFTEXT000049592629" TargetMode="External"/><Relationship Id="rId2" Type="http://schemas.openxmlformats.org/officeDocument/2006/relationships/hyperlink" Target="https://www.legifrance.gouv.fr/loda/id/JORFTEXT000032967712/" TargetMode="External"/><Relationship Id="rId1" Type="http://schemas.openxmlformats.org/officeDocument/2006/relationships/slideLayout" Target="../slideLayouts/slideLayout3.xml"/><Relationship Id="rId6" Type="http://schemas.openxmlformats.org/officeDocument/2006/relationships/hyperlink" Target="https://sante.gouv.fr/soins-et-maladies/medicaments/professionnels-de-sante/prescription-et-dispensation/article/faq-realisation-des-trod-angine-cystite-et-dispensation-des-antibiotiques-par" TargetMode="External"/><Relationship Id="rId5" Type="http://schemas.openxmlformats.org/officeDocument/2006/relationships/hyperlink" Target="https://www.legifrance.gouv.fr/jorf/id/JORFTEXT000049734400" TargetMode="External"/><Relationship Id="rId4" Type="http://schemas.openxmlformats.org/officeDocument/2006/relationships/hyperlink" Target="https://www.legifrance.gouv.fr/jorf/id/JORFTEXT00004371592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71192"/>
            <a:ext cx="6636853" cy="341632"/>
          </a:xfrm>
        </p:spPr>
        <p:txBody>
          <a:bodyPr/>
          <a:lstStyle/>
          <a:p>
            <a:pPr algn="r"/>
            <a:r>
              <a:rPr lang="fr-FR" dirty="0" smtClean="0"/>
              <a:t>M.10 - Réalisation </a:t>
            </a:r>
            <a:r>
              <a:rPr lang="fr-FR" dirty="0"/>
              <a:t>des TROD à l'officine</a:t>
            </a:r>
          </a:p>
        </p:txBody>
      </p:sp>
      <p:sp>
        <p:nvSpPr>
          <p:cNvPr id="3" name="Rectangle à coins arrondis 2"/>
          <p:cNvSpPr/>
          <p:nvPr/>
        </p:nvSpPr>
        <p:spPr>
          <a:xfrm>
            <a:off x="46935" y="1678170"/>
            <a:ext cx="4301044" cy="4405070"/>
          </a:xfrm>
          <a:prstGeom prst="roundRect">
            <a:avLst/>
          </a:prstGeom>
          <a:solidFill>
            <a:srgbClr val="2C6672"/>
          </a:solidFill>
          <a:ln>
            <a:solidFill>
              <a:srgbClr val="2C667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100" dirty="0"/>
          </a:p>
        </p:txBody>
      </p:sp>
      <p:sp>
        <p:nvSpPr>
          <p:cNvPr id="4" name="Rectangle à coins arrondis 3"/>
          <p:cNvSpPr/>
          <p:nvPr/>
        </p:nvSpPr>
        <p:spPr>
          <a:xfrm>
            <a:off x="23785" y="6309405"/>
            <a:ext cx="4030579" cy="2630242"/>
          </a:xfrm>
          <a:prstGeom prst="roundRect">
            <a:avLst/>
          </a:prstGeom>
          <a:solidFill>
            <a:srgbClr val="9BBA28"/>
          </a:solidFill>
          <a:ln>
            <a:solidFill>
              <a:srgbClr val="D0E6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solidFill>
                  <a:schemeClr val="bg1"/>
                </a:solidFill>
              </a:rPr>
              <a:t>Test rapide d'orientation diagnostique (TROD) des virus de la </a:t>
            </a:r>
            <a:r>
              <a:rPr lang="fr-FR" sz="1050" b="1" u="sng" dirty="0" smtClean="0">
                <a:solidFill>
                  <a:schemeClr val="bg1"/>
                </a:solidFill>
              </a:rPr>
              <a:t>grippe, de la COVID-19 et des infections à VRS</a:t>
            </a:r>
            <a:r>
              <a:rPr lang="fr-FR" sz="1050" b="1" dirty="0" smtClean="0">
                <a:solidFill>
                  <a:schemeClr val="bg1"/>
                </a:solidFill>
              </a:rPr>
              <a:t>, seul ou associé </a:t>
            </a:r>
            <a:r>
              <a:rPr lang="fr-FR" sz="1050" dirty="0" smtClean="0">
                <a:solidFill>
                  <a:schemeClr val="bg1"/>
                </a:solidFill>
              </a:rPr>
              <a:t>:</a:t>
            </a:r>
          </a:p>
          <a:p>
            <a:pPr algn="ctr"/>
            <a:endParaRPr lang="fr-FR" sz="700" dirty="0" smtClean="0">
              <a:solidFill>
                <a:schemeClr val="bg1"/>
              </a:solidFill>
            </a:endParaRPr>
          </a:p>
          <a:p>
            <a:pPr marL="171450" indent="-171450">
              <a:buFont typeface="Wingdings" panose="05000000000000000000" pitchFamily="2" charset="2"/>
              <a:buChar char="à"/>
            </a:pPr>
            <a:r>
              <a:rPr lang="fr-FR" sz="1050" dirty="0" smtClean="0">
                <a:solidFill>
                  <a:schemeClr val="bg1"/>
                </a:solidFill>
                <a:sym typeface="Wingdings" panose="05000000000000000000" pitchFamily="2" charset="2"/>
              </a:rPr>
              <a:t>Pour l’o</a:t>
            </a:r>
            <a:r>
              <a:rPr lang="fr-FR" sz="1050" dirty="0" smtClean="0">
                <a:solidFill>
                  <a:schemeClr val="bg1"/>
                </a:solidFill>
              </a:rPr>
              <a:t>rientation </a:t>
            </a:r>
            <a:r>
              <a:rPr lang="fr-FR" sz="1050" dirty="0">
                <a:solidFill>
                  <a:schemeClr val="bg1"/>
                </a:solidFill>
              </a:rPr>
              <a:t>diagnostique en faveur de la grippe et/ou de la COVID et/ou de l'infection à </a:t>
            </a:r>
            <a:r>
              <a:rPr lang="fr-FR" sz="1050" dirty="0" smtClean="0">
                <a:solidFill>
                  <a:schemeClr val="bg1"/>
                </a:solidFill>
              </a:rPr>
              <a:t>VRS</a:t>
            </a:r>
          </a:p>
          <a:p>
            <a:endParaRPr lang="fr-FR" sz="700" dirty="0">
              <a:solidFill>
                <a:schemeClr val="bg1"/>
              </a:solidFill>
            </a:endParaRPr>
          </a:p>
          <a:p>
            <a:pPr marL="171450" indent="-171450">
              <a:buFont typeface="Wingdings" panose="05000000000000000000" pitchFamily="2" charset="2"/>
              <a:buChar char="à"/>
            </a:pPr>
            <a:r>
              <a:rPr lang="fr-FR" sz="1050" dirty="0" smtClean="0">
                <a:solidFill>
                  <a:schemeClr val="bg1"/>
                </a:solidFill>
                <a:sym typeface="Wingdings" panose="05000000000000000000" pitchFamily="2" charset="2"/>
              </a:rPr>
              <a:t>Outils </a:t>
            </a:r>
            <a:r>
              <a:rPr lang="fr-FR" sz="1050" dirty="0">
                <a:solidFill>
                  <a:schemeClr val="bg1"/>
                </a:solidFill>
                <a:sym typeface="Wingdings" panose="05000000000000000000" pitchFamily="2" charset="2"/>
              </a:rPr>
              <a:t>disponibles :</a:t>
            </a:r>
            <a:endParaRPr lang="fr-FR" sz="1050" dirty="0">
              <a:solidFill>
                <a:schemeClr val="bg1"/>
              </a:solidFill>
            </a:endParaRPr>
          </a:p>
          <a:p>
            <a:pPr marL="171450" indent="-171450">
              <a:buFont typeface="Arial" panose="020B0604020202020204" pitchFamily="34" charset="0"/>
              <a:buChar char="•"/>
            </a:pPr>
            <a:r>
              <a:rPr lang="fr-FR" sz="1050" b="1" dirty="0" smtClean="0">
                <a:solidFill>
                  <a:schemeClr val="bg1"/>
                </a:solidFill>
              </a:rPr>
              <a:t>Tests COVID-Grippe-VRS : </a:t>
            </a:r>
          </a:p>
          <a:p>
            <a:r>
              <a:rPr lang="fr-FR" sz="1050" dirty="0">
                <a:solidFill>
                  <a:schemeClr val="bg1"/>
                </a:solidFill>
              </a:rPr>
              <a:t>P.10 - </a:t>
            </a:r>
            <a:r>
              <a:rPr lang="fr-FR" sz="1050" dirty="0" smtClean="0">
                <a:solidFill>
                  <a:schemeClr val="bg1"/>
                </a:solidFill>
              </a:rPr>
              <a:t>Réalisation des TROD Grippe </a:t>
            </a:r>
            <a:r>
              <a:rPr lang="fr-FR" sz="1050" dirty="0" err="1" smtClean="0">
                <a:solidFill>
                  <a:schemeClr val="bg1"/>
                </a:solidFill>
              </a:rPr>
              <a:t>Covid</a:t>
            </a:r>
            <a:r>
              <a:rPr lang="fr-FR" sz="1050" dirty="0" smtClean="0">
                <a:solidFill>
                  <a:schemeClr val="bg1"/>
                </a:solidFill>
              </a:rPr>
              <a:t> VRS</a:t>
            </a:r>
            <a:endParaRPr lang="fr-FR" sz="1050" dirty="0">
              <a:solidFill>
                <a:schemeClr val="bg1"/>
              </a:solidFill>
            </a:endParaRPr>
          </a:p>
          <a:p>
            <a:r>
              <a:rPr lang="fr-FR" sz="1050" dirty="0" smtClean="0">
                <a:solidFill>
                  <a:schemeClr val="bg1"/>
                </a:solidFill>
              </a:rPr>
              <a:t>M.22</a:t>
            </a:r>
            <a:r>
              <a:rPr lang="fr-FR" sz="1050" dirty="0">
                <a:solidFill>
                  <a:schemeClr val="bg1"/>
                </a:solidFill>
              </a:rPr>
              <a:t> </a:t>
            </a:r>
            <a:r>
              <a:rPr lang="fr-FR" sz="1050" dirty="0" smtClean="0">
                <a:solidFill>
                  <a:schemeClr val="bg1"/>
                </a:solidFill>
              </a:rPr>
              <a:t>- Modalité </a:t>
            </a:r>
            <a:r>
              <a:rPr lang="fr-FR" sz="1050" dirty="0">
                <a:solidFill>
                  <a:schemeClr val="bg1"/>
                </a:solidFill>
              </a:rPr>
              <a:t>de réalisation des TROD </a:t>
            </a:r>
            <a:r>
              <a:rPr lang="fr-FR" sz="1050" dirty="0" smtClean="0">
                <a:solidFill>
                  <a:schemeClr val="bg1"/>
                </a:solidFill>
              </a:rPr>
              <a:t>Grippe </a:t>
            </a:r>
            <a:r>
              <a:rPr lang="fr-FR" sz="1050" dirty="0" err="1" smtClean="0">
                <a:solidFill>
                  <a:schemeClr val="bg1"/>
                </a:solidFill>
              </a:rPr>
              <a:t>Covid</a:t>
            </a:r>
            <a:r>
              <a:rPr lang="fr-FR" sz="1050" dirty="0" smtClean="0">
                <a:solidFill>
                  <a:schemeClr val="bg1"/>
                </a:solidFill>
              </a:rPr>
              <a:t> VRS</a:t>
            </a:r>
            <a:endParaRPr lang="fr-FR" sz="1050" dirty="0">
              <a:solidFill>
                <a:schemeClr val="bg1"/>
              </a:solidFill>
            </a:endParaRPr>
          </a:p>
          <a:p>
            <a:pPr marL="171450" indent="-171450">
              <a:buFont typeface="Arial" panose="020B0604020202020204" pitchFamily="34" charset="0"/>
              <a:buChar char="•"/>
            </a:pPr>
            <a:r>
              <a:rPr lang="fr-FR" sz="1050" b="1" dirty="0" smtClean="0">
                <a:solidFill>
                  <a:schemeClr val="bg1"/>
                </a:solidFill>
              </a:rPr>
              <a:t>Tests COVID :</a:t>
            </a:r>
          </a:p>
          <a:p>
            <a:r>
              <a:rPr lang="fr-FR" sz="1050" dirty="0">
                <a:solidFill>
                  <a:schemeClr val="bg1"/>
                </a:solidFill>
              </a:rPr>
              <a:t>E.14 - Attestation de formation </a:t>
            </a:r>
            <a:r>
              <a:rPr lang="fr-FR" sz="1050" dirty="0" smtClean="0">
                <a:solidFill>
                  <a:schemeClr val="bg1"/>
                </a:solidFill>
              </a:rPr>
              <a:t>– TROD Covid-19</a:t>
            </a:r>
            <a:endParaRPr lang="fr-FR" sz="1050" dirty="0">
              <a:solidFill>
                <a:schemeClr val="bg1"/>
              </a:solidFill>
            </a:endParaRPr>
          </a:p>
          <a:p>
            <a:r>
              <a:rPr lang="fr-FR" sz="1050" dirty="0" smtClean="0">
                <a:solidFill>
                  <a:schemeClr val="bg1"/>
                </a:solidFill>
              </a:rPr>
              <a:t>Modèle de déclaration des TROD COVID-19 hors officine </a:t>
            </a:r>
          </a:p>
          <a:p>
            <a:pPr marL="171450" indent="-171450">
              <a:buFont typeface="Arial" panose="020B0604020202020204" pitchFamily="34" charset="0"/>
              <a:buChar char="•"/>
            </a:pPr>
            <a:r>
              <a:rPr lang="fr-FR" sz="1050" b="1" dirty="0" smtClean="0">
                <a:solidFill>
                  <a:schemeClr val="bg1"/>
                </a:solidFill>
              </a:rPr>
              <a:t>Tests VRS : </a:t>
            </a:r>
            <a:r>
              <a:rPr lang="fr-FR" sz="1050" b="1" i="1" dirty="0" smtClean="0">
                <a:solidFill>
                  <a:schemeClr val="bg1"/>
                </a:solidFill>
              </a:rPr>
              <a:t>pas d’outil spécifiquement dédié</a:t>
            </a:r>
          </a:p>
          <a:p>
            <a:pPr marL="171450" indent="-171450">
              <a:buFont typeface="Arial" panose="020B0604020202020204" pitchFamily="34" charset="0"/>
              <a:buChar char="•"/>
            </a:pPr>
            <a:r>
              <a:rPr lang="fr-FR" sz="1050" b="1" dirty="0" smtClean="0">
                <a:solidFill>
                  <a:schemeClr val="bg1"/>
                </a:solidFill>
              </a:rPr>
              <a:t>Tests Grippe : </a:t>
            </a:r>
            <a:r>
              <a:rPr lang="fr-FR" sz="1050" b="1" i="1" dirty="0">
                <a:solidFill>
                  <a:schemeClr val="bg1"/>
                </a:solidFill>
              </a:rPr>
              <a:t>pas d’outil spécifiquement dédié</a:t>
            </a:r>
            <a:endParaRPr lang="fr-FR" sz="1050" b="1" dirty="0" smtClean="0">
              <a:solidFill>
                <a:schemeClr val="bg1"/>
              </a:solidFill>
            </a:endParaRPr>
          </a:p>
        </p:txBody>
      </p:sp>
      <p:sp>
        <p:nvSpPr>
          <p:cNvPr id="13" name="Rectangle à coins arrondis 12"/>
          <p:cNvSpPr/>
          <p:nvPr/>
        </p:nvSpPr>
        <p:spPr>
          <a:xfrm>
            <a:off x="4632159" y="1678171"/>
            <a:ext cx="2153654" cy="2694052"/>
          </a:xfrm>
          <a:prstGeom prst="roundRect">
            <a:avLst/>
          </a:prstGeom>
          <a:solidFill>
            <a:srgbClr val="D0E6E2"/>
          </a:solidFill>
          <a:ln>
            <a:solidFill>
              <a:srgbClr val="D0E6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rgbClr val="2C6672"/>
                </a:solidFill>
              </a:rPr>
              <a:t>Test urinaire de recherche a minima </a:t>
            </a:r>
            <a:r>
              <a:rPr lang="fr-FR" sz="1050" b="1" u="sng" dirty="0">
                <a:solidFill>
                  <a:srgbClr val="2C6672"/>
                </a:solidFill>
              </a:rPr>
              <a:t>de nitriturie et de leucocyturie</a:t>
            </a:r>
            <a:r>
              <a:rPr lang="fr-FR" sz="1050" b="1" dirty="0">
                <a:solidFill>
                  <a:srgbClr val="2C6672"/>
                </a:solidFill>
              </a:rPr>
              <a:t> </a:t>
            </a:r>
            <a:r>
              <a:rPr lang="fr-FR" sz="1050" dirty="0" smtClean="0">
                <a:solidFill>
                  <a:srgbClr val="2C6672"/>
                </a:solidFill>
              </a:rPr>
              <a:t>:</a:t>
            </a:r>
          </a:p>
          <a:p>
            <a:pPr algn="ctr"/>
            <a:endParaRPr lang="fr-FR" sz="700" dirty="0">
              <a:solidFill>
                <a:srgbClr val="2C6672"/>
              </a:solidFill>
            </a:endParaRPr>
          </a:p>
          <a:p>
            <a:pPr marL="171450" indent="-171450">
              <a:buFont typeface="Wingdings" panose="05000000000000000000" pitchFamily="2" charset="2"/>
              <a:buChar char="à"/>
            </a:pPr>
            <a:r>
              <a:rPr lang="fr-FR" sz="1050" dirty="0" smtClean="0">
                <a:solidFill>
                  <a:srgbClr val="2C6672"/>
                </a:solidFill>
                <a:sym typeface="Wingdings" panose="05000000000000000000" pitchFamily="2" charset="2"/>
              </a:rPr>
              <a:t>Pour l’o</a:t>
            </a:r>
            <a:r>
              <a:rPr lang="fr-FR" sz="1050" dirty="0" smtClean="0">
                <a:solidFill>
                  <a:srgbClr val="2C6672"/>
                </a:solidFill>
              </a:rPr>
              <a:t>rientation </a:t>
            </a:r>
            <a:r>
              <a:rPr lang="fr-FR" sz="1050" dirty="0">
                <a:solidFill>
                  <a:srgbClr val="2C6672"/>
                </a:solidFill>
              </a:rPr>
              <a:t>diagnostique dans le cadre de bilan de </a:t>
            </a:r>
            <a:r>
              <a:rPr lang="fr-FR" sz="1050" dirty="0" smtClean="0">
                <a:solidFill>
                  <a:srgbClr val="2C6672"/>
                </a:solidFill>
              </a:rPr>
              <a:t>symptôme(s</a:t>
            </a:r>
            <a:r>
              <a:rPr lang="fr-FR" sz="1050" dirty="0">
                <a:solidFill>
                  <a:srgbClr val="2C6672"/>
                </a:solidFill>
              </a:rPr>
              <a:t>) </a:t>
            </a:r>
            <a:r>
              <a:rPr lang="fr-FR" sz="1050" dirty="0" smtClean="0">
                <a:solidFill>
                  <a:srgbClr val="2C6672"/>
                </a:solidFill>
              </a:rPr>
              <a:t>évocateur(s</a:t>
            </a:r>
            <a:r>
              <a:rPr lang="fr-FR" sz="1050" dirty="0">
                <a:solidFill>
                  <a:srgbClr val="2C6672"/>
                </a:solidFill>
              </a:rPr>
              <a:t>) d'une cystite aigüe non compliquée chez la femme</a:t>
            </a:r>
            <a:r>
              <a:rPr lang="fr-FR" sz="1050" dirty="0" smtClean="0">
                <a:solidFill>
                  <a:srgbClr val="2C6672"/>
                </a:solidFill>
              </a:rPr>
              <a:t>.</a:t>
            </a:r>
          </a:p>
          <a:p>
            <a:endParaRPr lang="fr-FR" sz="700" dirty="0" smtClean="0">
              <a:solidFill>
                <a:srgbClr val="2C6672"/>
              </a:solidFill>
            </a:endParaRPr>
          </a:p>
          <a:p>
            <a:pPr marL="171450" indent="-171450">
              <a:buFont typeface="Wingdings" panose="05000000000000000000" pitchFamily="2" charset="2"/>
              <a:buChar char="à"/>
            </a:pPr>
            <a:r>
              <a:rPr lang="fr-FR" sz="1050" dirty="0" smtClean="0">
                <a:solidFill>
                  <a:srgbClr val="2C6672"/>
                </a:solidFill>
                <a:sym typeface="Wingdings" panose="05000000000000000000" pitchFamily="2" charset="2"/>
              </a:rPr>
              <a:t>Outils </a:t>
            </a:r>
            <a:r>
              <a:rPr lang="fr-FR" sz="1050" dirty="0">
                <a:solidFill>
                  <a:srgbClr val="2C6672"/>
                </a:solidFill>
                <a:sym typeface="Wingdings" panose="05000000000000000000" pitchFamily="2" charset="2"/>
              </a:rPr>
              <a:t>disponibles </a:t>
            </a:r>
            <a:r>
              <a:rPr lang="fr-FR" sz="1050" dirty="0" smtClean="0">
                <a:solidFill>
                  <a:srgbClr val="2C6672"/>
                </a:solidFill>
                <a:sym typeface="Wingdings" panose="05000000000000000000" pitchFamily="2" charset="2"/>
              </a:rPr>
              <a:t>: </a:t>
            </a:r>
            <a:r>
              <a:rPr lang="fr-FR" sz="1050" dirty="0" smtClean="0">
                <a:solidFill>
                  <a:srgbClr val="2C6672"/>
                </a:solidFill>
              </a:rPr>
              <a:t>Assurance maladie :  </a:t>
            </a:r>
            <a:r>
              <a:rPr lang="fr-FR" sz="1050" dirty="0" smtClean="0">
                <a:solidFill>
                  <a:srgbClr val="2C6672"/>
                </a:solidFill>
                <a:hlinkClick r:id="rId2"/>
              </a:rPr>
              <a:t>Logigramme</a:t>
            </a:r>
            <a:r>
              <a:rPr lang="fr-FR" sz="1050" dirty="0" smtClean="0">
                <a:solidFill>
                  <a:srgbClr val="2C6672"/>
                </a:solidFill>
              </a:rPr>
              <a:t> et </a:t>
            </a:r>
            <a:r>
              <a:rPr lang="fr-FR" sz="1050" dirty="0" smtClean="0">
                <a:solidFill>
                  <a:srgbClr val="2C6672"/>
                </a:solidFill>
                <a:hlinkClick r:id="rId3"/>
              </a:rPr>
              <a:t>compte-rendu</a:t>
            </a:r>
            <a:r>
              <a:rPr lang="fr-FR" sz="1050" dirty="0" smtClean="0">
                <a:solidFill>
                  <a:srgbClr val="2C6672"/>
                </a:solidFill>
              </a:rPr>
              <a:t> </a:t>
            </a:r>
            <a:r>
              <a:rPr lang="fr-FR" sz="1050" dirty="0">
                <a:solidFill>
                  <a:srgbClr val="2C6672"/>
                </a:solidFill>
              </a:rPr>
              <a:t>de </a:t>
            </a:r>
            <a:r>
              <a:rPr lang="fr-FR" sz="1050" dirty="0" smtClean="0">
                <a:solidFill>
                  <a:srgbClr val="2C6672"/>
                </a:solidFill>
              </a:rPr>
              <a:t>prise </a:t>
            </a:r>
            <a:r>
              <a:rPr lang="fr-FR" sz="1050" dirty="0">
                <a:solidFill>
                  <a:srgbClr val="2C6672"/>
                </a:solidFill>
              </a:rPr>
              <a:t>en </a:t>
            </a:r>
            <a:r>
              <a:rPr lang="fr-FR" sz="1050" dirty="0" smtClean="0">
                <a:solidFill>
                  <a:srgbClr val="2C6672"/>
                </a:solidFill>
              </a:rPr>
              <a:t>charge</a:t>
            </a:r>
            <a:endParaRPr lang="fr-FR" sz="1050" dirty="0">
              <a:solidFill>
                <a:srgbClr val="2C6672"/>
              </a:solidFill>
            </a:endParaRPr>
          </a:p>
        </p:txBody>
      </p:sp>
      <p:sp>
        <p:nvSpPr>
          <p:cNvPr id="68" name="Rectangle à coins arrondis 67"/>
          <p:cNvSpPr/>
          <p:nvPr/>
        </p:nvSpPr>
        <p:spPr>
          <a:xfrm>
            <a:off x="4632159" y="4503885"/>
            <a:ext cx="2153654" cy="2161609"/>
          </a:xfrm>
          <a:prstGeom prst="roundRect">
            <a:avLst/>
          </a:prstGeom>
          <a:solidFill>
            <a:srgbClr val="4AB5C4"/>
          </a:solidFill>
          <a:ln>
            <a:solidFill>
              <a:srgbClr val="4AB5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bg1"/>
                </a:solidFill>
              </a:rPr>
              <a:t>Test capillaire d'évaluation de la </a:t>
            </a:r>
            <a:r>
              <a:rPr lang="fr-FR" sz="1050" b="1" u="sng" dirty="0" smtClean="0">
                <a:solidFill>
                  <a:schemeClr val="bg1"/>
                </a:solidFill>
              </a:rPr>
              <a:t>glycémie</a:t>
            </a:r>
            <a:r>
              <a:rPr lang="fr-FR" sz="1050" b="1" dirty="0" smtClean="0">
                <a:solidFill>
                  <a:schemeClr val="bg1"/>
                </a:solidFill>
              </a:rPr>
              <a:t> </a:t>
            </a:r>
            <a:r>
              <a:rPr lang="fr-FR" sz="1050" dirty="0" smtClean="0">
                <a:solidFill>
                  <a:schemeClr val="bg1"/>
                </a:solidFill>
              </a:rPr>
              <a:t>:</a:t>
            </a:r>
            <a:endParaRPr lang="fr-FR" sz="1050" dirty="0">
              <a:solidFill>
                <a:schemeClr val="bg1"/>
              </a:solidFill>
            </a:endParaRPr>
          </a:p>
          <a:p>
            <a:pPr algn="ctr"/>
            <a:endParaRPr lang="fr-FR" sz="700" dirty="0">
              <a:solidFill>
                <a:schemeClr val="bg1"/>
              </a:solidFill>
            </a:endParaRPr>
          </a:p>
          <a:p>
            <a:pPr marL="171450" indent="-171450">
              <a:buFont typeface="Wingdings" panose="05000000000000000000" pitchFamily="2" charset="2"/>
              <a:buChar char="à"/>
            </a:pPr>
            <a:r>
              <a:rPr lang="fr-FR" sz="1050" dirty="0">
                <a:solidFill>
                  <a:schemeClr val="bg1"/>
                </a:solidFill>
              </a:rPr>
              <a:t>Repérage d'une glycémie anormale dans le cadre d'une campagne de prévention du diabète</a:t>
            </a:r>
            <a:r>
              <a:rPr lang="fr-FR" sz="1050" dirty="0" smtClean="0">
                <a:solidFill>
                  <a:schemeClr val="bg1"/>
                </a:solidFill>
              </a:rPr>
              <a:t>.</a:t>
            </a:r>
          </a:p>
          <a:p>
            <a:endParaRPr lang="fr-FR" sz="700" dirty="0">
              <a:solidFill>
                <a:schemeClr val="bg1"/>
              </a:solidFill>
            </a:endParaRPr>
          </a:p>
          <a:p>
            <a:pPr marL="171450" indent="-171450">
              <a:buFont typeface="Wingdings" panose="05000000000000000000" pitchFamily="2" charset="2"/>
              <a:buChar char="à"/>
            </a:pPr>
            <a:r>
              <a:rPr lang="fr-FR" sz="1050" dirty="0" smtClean="0">
                <a:solidFill>
                  <a:schemeClr val="bg1"/>
                </a:solidFill>
                <a:sym typeface="Wingdings" panose="05000000000000000000" pitchFamily="2" charset="2"/>
              </a:rPr>
              <a:t>Outils disponibles sur le site du CESPHARM lors des campagnes de prévention</a:t>
            </a:r>
            <a:endParaRPr lang="fr-FR" sz="1050" b="1" dirty="0" smtClean="0">
              <a:solidFill>
                <a:schemeClr val="bg1"/>
              </a:solidFill>
            </a:endParaRPr>
          </a:p>
        </p:txBody>
      </p:sp>
      <p:sp>
        <p:nvSpPr>
          <p:cNvPr id="11" name="Rectangle à coins arrondis 10"/>
          <p:cNvSpPr/>
          <p:nvPr/>
        </p:nvSpPr>
        <p:spPr>
          <a:xfrm>
            <a:off x="4172576" y="6764262"/>
            <a:ext cx="2613233" cy="2316214"/>
          </a:xfrm>
          <a:prstGeom prst="roundRect">
            <a:avLst/>
          </a:prstGeom>
          <a:solidFill>
            <a:srgbClr val="F9F9F9"/>
          </a:solidFill>
          <a:ln>
            <a:solidFill>
              <a:srgbClr val="2C667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050" dirty="0">
              <a:solidFill>
                <a:srgbClr val="2C6672"/>
              </a:solidFill>
            </a:endParaRPr>
          </a:p>
        </p:txBody>
      </p:sp>
      <p:cxnSp>
        <p:nvCxnSpPr>
          <p:cNvPr id="34" name="Connecteur droit avec flèche 33"/>
          <p:cNvCxnSpPr>
            <a:stCxn id="3" idx="2"/>
            <a:endCxn id="4" idx="0"/>
          </p:cNvCxnSpPr>
          <p:nvPr/>
        </p:nvCxnSpPr>
        <p:spPr>
          <a:xfrm flipH="1">
            <a:off x="2039075" y="6083240"/>
            <a:ext cx="158382" cy="2261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a:stCxn id="3" idx="3"/>
            <a:endCxn id="13" idx="1"/>
          </p:cNvCxnSpPr>
          <p:nvPr/>
        </p:nvCxnSpPr>
        <p:spPr>
          <a:xfrm flipV="1">
            <a:off x="4347979" y="3025197"/>
            <a:ext cx="284180" cy="855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endCxn id="68" idx="1"/>
          </p:cNvCxnSpPr>
          <p:nvPr/>
        </p:nvCxnSpPr>
        <p:spPr>
          <a:xfrm>
            <a:off x="4030579" y="5361501"/>
            <a:ext cx="601580" cy="223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3814010" y="5783168"/>
            <a:ext cx="676059" cy="981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1/2</a:t>
            </a:r>
            <a:endParaRPr lang="fr-FR" sz="1050" dirty="0"/>
          </a:p>
        </p:txBody>
      </p:sp>
      <p:sp>
        <p:nvSpPr>
          <p:cNvPr id="22" name="Rectangle à coins arrondis 21"/>
          <p:cNvSpPr/>
          <p:nvPr/>
        </p:nvSpPr>
        <p:spPr>
          <a:xfrm>
            <a:off x="-32985" y="1464774"/>
            <a:ext cx="4380964" cy="436651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050" b="1" dirty="0" smtClean="0"/>
              <a:t>Modalités de réalisation des TROD </a:t>
            </a:r>
          </a:p>
          <a:p>
            <a:pPr algn="ctr"/>
            <a:endParaRPr lang="fr-FR" sz="700" b="1" dirty="0" smtClean="0"/>
          </a:p>
          <a:p>
            <a:pPr algn="just"/>
            <a:r>
              <a:rPr lang="fr-FR" sz="1050" dirty="0" smtClean="0"/>
              <a:t>Dispositions </a:t>
            </a:r>
            <a:r>
              <a:rPr lang="fr-FR" sz="1050" dirty="0"/>
              <a:t>générales : u</a:t>
            </a:r>
            <a:r>
              <a:rPr lang="fr-FR" sz="1050" dirty="0" smtClean="0"/>
              <a:t>ne </a:t>
            </a:r>
            <a:r>
              <a:rPr lang="fr-FR" sz="1050" dirty="0"/>
              <a:t>procédure d'assurance qualité est rédigée par le professionnel de santé réalisant les tests ou recueils et traitements de signaux </a:t>
            </a:r>
            <a:r>
              <a:rPr lang="fr-FR" sz="1050" dirty="0" smtClean="0"/>
              <a:t>biologiques. </a:t>
            </a:r>
          </a:p>
          <a:p>
            <a:pPr algn="just"/>
            <a:r>
              <a:rPr lang="fr-FR" sz="1050" b="1" dirty="0" smtClean="0"/>
              <a:t>Cette </a:t>
            </a:r>
            <a:r>
              <a:rPr lang="fr-FR" sz="1050" b="1" dirty="0"/>
              <a:t>procédure comporte deux parties </a:t>
            </a:r>
            <a:r>
              <a:rPr lang="fr-FR" sz="1050" dirty="0" smtClean="0"/>
              <a:t>: </a:t>
            </a:r>
            <a:endParaRPr lang="fr-FR" sz="1050" dirty="0"/>
          </a:p>
          <a:p>
            <a:pPr marL="285750" indent="-285750">
              <a:buFont typeface="+mj-lt"/>
              <a:buAutoNum type="arabicPeriod"/>
            </a:pPr>
            <a:r>
              <a:rPr lang="fr-FR" sz="1050" u="sng" dirty="0"/>
              <a:t>U</a:t>
            </a:r>
            <a:r>
              <a:rPr lang="fr-FR" sz="1050" u="sng" dirty="0" smtClean="0"/>
              <a:t>ne </a:t>
            </a:r>
            <a:r>
              <a:rPr lang="fr-FR" sz="1050" u="sng" dirty="0"/>
              <a:t>fiche à remplir une seule fois </a:t>
            </a:r>
            <a:r>
              <a:rPr lang="fr-FR" sz="1050" dirty="0" smtClean="0"/>
              <a:t>: </a:t>
            </a:r>
          </a:p>
          <a:p>
            <a:pPr marL="360000" lvl="1" indent="-285750">
              <a:buFont typeface="Wingdings" panose="05000000000000000000" pitchFamily="2" charset="2"/>
              <a:buChar char="ü"/>
            </a:pPr>
            <a:r>
              <a:rPr lang="fr-FR" sz="1050" dirty="0" smtClean="0"/>
              <a:t>Formation </a:t>
            </a:r>
            <a:r>
              <a:rPr lang="fr-FR" sz="1050" dirty="0"/>
              <a:t>accomplie pour pratiquer le test </a:t>
            </a:r>
          </a:p>
          <a:p>
            <a:pPr marL="360000" lvl="1" indent="-285750">
              <a:buFont typeface="Wingdings" panose="05000000000000000000" pitchFamily="2" charset="2"/>
              <a:buChar char="ü"/>
            </a:pPr>
            <a:r>
              <a:rPr lang="fr-FR" sz="1050" dirty="0"/>
              <a:t>Modalités </a:t>
            </a:r>
            <a:r>
              <a:rPr lang="fr-FR" sz="1050" dirty="0" smtClean="0"/>
              <a:t>de respect des recommandations du fabricant</a:t>
            </a:r>
          </a:p>
          <a:p>
            <a:pPr marL="360000" lvl="1" indent="-285750">
              <a:buFont typeface="Wingdings" panose="05000000000000000000" pitchFamily="2" charset="2"/>
              <a:buChar char="ü"/>
            </a:pPr>
            <a:r>
              <a:rPr lang="fr-FR" sz="1050" dirty="0" smtClean="0"/>
              <a:t>Modalités de communication du résultat au patient</a:t>
            </a:r>
          </a:p>
          <a:p>
            <a:pPr marL="360000" lvl="1" indent="-285750">
              <a:buFont typeface="Wingdings" panose="05000000000000000000" pitchFamily="2" charset="2"/>
              <a:buChar char="ü"/>
            </a:pPr>
            <a:r>
              <a:rPr lang="fr-FR" sz="1050" dirty="0" smtClean="0"/>
              <a:t>Modalités de prise en charge en cas de test positif</a:t>
            </a:r>
          </a:p>
          <a:p>
            <a:pPr marL="360000" lvl="1" indent="-285750">
              <a:buFont typeface="Wingdings" panose="05000000000000000000" pitchFamily="2" charset="2"/>
              <a:buChar char="ü"/>
            </a:pPr>
            <a:r>
              <a:rPr lang="fr-FR" sz="1050" dirty="0" smtClean="0"/>
              <a:t>Modalités d’élimination des DASRI</a:t>
            </a:r>
          </a:p>
          <a:p>
            <a:pPr marL="360000" lvl="1" indent="-285750">
              <a:buFont typeface="Wingdings" panose="05000000000000000000" pitchFamily="2" charset="2"/>
              <a:buChar char="ü"/>
            </a:pPr>
            <a:r>
              <a:rPr lang="fr-FR" sz="1050" dirty="0"/>
              <a:t>Modalités de contrôle des </a:t>
            </a:r>
            <a:r>
              <a:rPr lang="fr-FR" sz="1050" dirty="0" smtClean="0"/>
              <a:t>appareils</a:t>
            </a:r>
          </a:p>
          <a:p>
            <a:pPr marL="74250" lvl="1"/>
            <a:r>
              <a:rPr lang="fr-FR" sz="1050" dirty="0" smtClean="0">
                <a:solidFill>
                  <a:schemeClr val="accent3"/>
                </a:solidFill>
              </a:rPr>
              <a:t>Attention : remplir une fiche par activité</a:t>
            </a:r>
          </a:p>
          <a:p>
            <a:pPr marL="74250" lvl="1"/>
            <a:r>
              <a:rPr lang="fr-FR" sz="1050" dirty="0" smtClean="0">
                <a:solidFill>
                  <a:schemeClr val="bg1"/>
                </a:solidFill>
                <a:sym typeface="Wingdings" panose="05000000000000000000" pitchFamily="2" charset="2"/>
              </a:rPr>
              <a:t> </a:t>
            </a:r>
            <a:r>
              <a:rPr lang="fr-FR" sz="1050" b="1" dirty="0" smtClean="0">
                <a:solidFill>
                  <a:schemeClr val="bg1"/>
                </a:solidFill>
                <a:sym typeface="Wingdings" panose="05000000000000000000" pitchFamily="2" charset="2"/>
              </a:rPr>
              <a:t>Outil disponible </a:t>
            </a:r>
            <a:r>
              <a:rPr lang="fr-FR" sz="1050" dirty="0" smtClean="0">
                <a:solidFill>
                  <a:schemeClr val="bg1"/>
                </a:solidFill>
                <a:sym typeface="Wingdings" panose="05000000000000000000" pitchFamily="2" charset="2"/>
              </a:rPr>
              <a:t>:</a:t>
            </a:r>
            <a:r>
              <a:rPr lang="fr-FR" sz="1050" dirty="0" smtClean="0">
                <a:solidFill>
                  <a:schemeClr val="bg1"/>
                </a:solidFill>
              </a:rPr>
              <a:t> </a:t>
            </a:r>
            <a:r>
              <a:rPr lang="fr-FR" sz="1050" dirty="0" smtClean="0"/>
              <a:t>E.15 </a:t>
            </a:r>
            <a:r>
              <a:rPr lang="fr-FR" sz="1050" dirty="0"/>
              <a:t>- Procédure d'assurance qualité pour la </a:t>
            </a:r>
            <a:r>
              <a:rPr lang="fr-FR" sz="1050" dirty="0" smtClean="0"/>
              <a:t>réalisation </a:t>
            </a:r>
            <a:r>
              <a:rPr lang="fr-FR" sz="1050" dirty="0"/>
              <a:t>des </a:t>
            </a:r>
            <a:r>
              <a:rPr lang="fr-FR" sz="1050" dirty="0" smtClean="0"/>
              <a:t>tests</a:t>
            </a:r>
            <a:endParaRPr lang="fr-FR" sz="1050" dirty="0" smtClean="0">
              <a:solidFill>
                <a:schemeClr val="accent3"/>
              </a:solidFill>
            </a:endParaRPr>
          </a:p>
          <a:p>
            <a:pPr marL="285750" indent="-285750">
              <a:buFont typeface="+mj-lt"/>
              <a:buAutoNum type="arabicPeriod"/>
            </a:pPr>
            <a:r>
              <a:rPr lang="fr-FR" sz="1050" u="sng" dirty="0" smtClean="0"/>
              <a:t>Les modalités de la traçabilité des résultats des tests pour chaque patient </a:t>
            </a:r>
            <a:r>
              <a:rPr lang="fr-FR" sz="1050" dirty="0" smtClean="0"/>
              <a:t>: Le </a:t>
            </a:r>
            <a:r>
              <a:rPr lang="fr-FR" sz="1050" dirty="0"/>
              <a:t>résultat du </a:t>
            </a:r>
            <a:r>
              <a:rPr lang="fr-FR" sz="1050" dirty="0" smtClean="0"/>
              <a:t>test avec </a:t>
            </a:r>
            <a:r>
              <a:rPr lang="fr-FR" sz="1050" dirty="0"/>
              <a:t>les unités utilisées </a:t>
            </a:r>
          </a:p>
          <a:p>
            <a:pPr marL="360000" lvl="1" indent="-285750">
              <a:buFont typeface="Wingdings" panose="05000000000000000000" pitchFamily="2" charset="2"/>
              <a:buChar char="ü"/>
            </a:pPr>
            <a:r>
              <a:rPr lang="fr-FR" sz="1050" dirty="0"/>
              <a:t>L</a:t>
            </a:r>
            <a:r>
              <a:rPr lang="fr-FR" sz="1050" dirty="0" smtClean="0"/>
              <a:t>es </a:t>
            </a:r>
            <a:r>
              <a:rPr lang="fr-FR" sz="1050" dirty="0"/>
              <a:t>informations concernant le </a:t>
            </a:r>
            <a:r>
              <a:rPr lang="fr-FR" sz="1050" dirty="0" smtClean="0"/>
              <a:t>dispositif utilisé</a:t>
            </a:r>
          </a:p>
          <a:p>
            <a:pPr marL="360000" lvl="1" indent="-285750">
              <a:buFont typeface="Wingdings" panose="05000000000000000000" pitchFamily="2" charset="2"/>
              <a:buChar char="ü"/>
            </a:pPr>
            <a:r>
              <a:rPr lang="fr-FR" sz="1050" dirty="0" smtClean="0"/>
              <a:t>N</a:t>
            </a:r>
            <a:r>
              <a:rPr lang="fr-FR" sz="1050" dirty="0"/>
              <a:t>° de lot et date de péremption du test utilisé</a:t>
            </a:r>
          </a:p>
          <a:p>
            <a:pPr marL="360000" lvl="1" indent="-285750">
              <a:buFont typeface="Wingdings" panose="05000000000000000000" pitchFamily="2" charset="2"/>
              <a:buChar char="ü"/>
            </a:pPr>
            <a:r>
              <a:rPr lang="fr-FR" sz="1050" dirty="0"/>
              <a:t>Le cas échéant, le nom et le numéro de lot de l'appareil de lecture</a:t>
            </a:r>
          </a:p>
          <a:p>
            <a:pPr marL="360000" lvl="1" indent="-285750">
              <a:buFont typeface="Wingdings" panose="05000000000000000000" pitchFamily="2" charset="2"/>
              <a:buChar char="ü"/>
            </a:pPr>
            <a:r>
              <a:rPr lang="fr-FR" sz="1050" dirty="0"/>
              <a:t>Date et heure de réalisation</a:t>
            </a:r>
          </a:p>
          <a:p>
            <a:pPr marL="360000" lvl="1" indent="-285750">
              <a:buFont typeface="Wingdings" panose="05000000000000000000" pitchFamily="2" charset="2"/>
              <a:buChar char="ü"/>
            </a:pPr>
            <a:r>
              <a:rPr lang="fr-FR" sz="1050" dirty="0"/>
              <a:t>Identification du </a:t>
            </a:r>
            <a:r>
              <a:rPr lang="fr-FR" sz="1050" dirty="0" smtClean="0"/>
              <a:t>professionnel ayant réalisé le test</a:t>
            </a:r>
          </a:p>
          <a:p>
            <a:pPr marL="74250" lvl="1"/>
            <a:r>
              <a:rPr lang="fr-FR" sz="1050" dirty="0">
                <a:solidFill>
                  <a:schemeClr val="bg1"/>
                </a:solidFill>
                <a:sym typeface="Wingdings" panose="05000000000000000000" pitchFamily="2" charset="2"/>
              </a:rPr>
              <a:t> </a:t>
            </a:r>
            <a:r>
              <a:rPr lang="fr-FR" sz="1050" b="1" dirty="0">
                <a:solidFill>
                  <a:schemeClr val="bg1"/>
                </a:solidFill>
                <a:sym typeface="Wingdings" panose="05000000000000000000" pitchFamily="2" charset="2"/>
              </a:rPr>
              <a:t>Outil disponible </a:t>
            </a:r>
            <a:r>
              <a:rPr lang="fr-FR" sz="1050" dirty="0">
                <a:solidFill>
                  <a:schemeClr val="bg1"/>
                </a:solidFill>
                <a:sym typeface="Wingdings" panose="05000000000000000000" pitchFamily="2" charset="2"/>
              </a:rPr>
              <a:t>:</a:t>
            </a:r>
            <a:r>
              <a:rPr lang="fr-FR" sz="1050" dirty="0">
                <a:solidFill>
                  <a:schemeClr val="bg1"/>
                </a:solidFill>
              </a:rPr>
              <a:t> </a:t>
            </a:r>
            <a:r>
              <a:rPr lang="fr-FR" sz="1050" dirty="0"/>
              <a:t>E.16 - Traçabilité et communication des résultats des TROD au patient</a:t>
            </a:r>
          </a:p>
        </p:txBody>
      </p:sp>
      <p:sp>
        <p:nvSpPr>
          <p:cNvPr id="69" name="Rectangle 68"/>
          <p:cNvSpPr/>
          <p:nvPr/>
        </p:nvSpPr>
        <p:spPr>
          <a:xfrm>
            <a:off x="230797" y="1211186"/>
            <a:ext cx="6232358" cy="430887"/>
          </a:xfrm>
          <a:prstGeom prst="rect">
            <a:avLst/>
          </a:prstGeom>
        </p:spPr>
        <p:txBody>
          <a:bodyPr wrap="square">
            <a:spAutoFit/>
          </a:bodyPr>
          <a:lstStyle/>
          <a:p>
            <a:pPr algn="ctr"/>
            <a:r>
              <a:rPr lang="fr-FR" sz="1100" b="1" dirty="0" smtClean="0"/>
              <a:t>Le pharmacien d’officine peut réaliser des tests rapides d’orientation diagnostique (=TROD) dont la liste et les modalités sont définies dans l’arrêté du </a:t>
            </a:r>
            <a:r>
              <a:rPr lang="fr-FR" sz="1100" b="1" dirty="0"/>
              <a:t>1</a:t>
            </a:r>
            <a:r>
              <a:rPr lang="fr-FR" sz="1100" b="1" baseline="30000" dirty="0"/>
              <a:t>er</a:t>
            </a:r>
            <a:r>
              <a:rPr lang="fr-FR" sz="1100" b="1" dirty="0"/>
              <a:t> août 2016 modifié </a:t>
            </a:r>
            <a:endParaRPr lang="fr-FR" sz="1100" dirty="0"/>
          </a:p>
        </p:txBody>
      </p:sp>
      <p:sp>
        <p:nvSpPr>
          <p:cNvPr id="45" name="Rectangle à coins arrondis 44"/>
          <p:cNvSpPr/>
          <p:nvPr/>
        </p:nvSpPr>
        <p:spPr>
          <a:xfrm>
            <a:off x="4172577" y="6673421"/>
            <a:ext cx="2671010" cy="23991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z="1050" b="1" dirty="0">
                <a:solidFill>
                  <a:srgbClr val="2C6672"/>
                </a:solidFill>
              </a:rPr>
              <a:t>Tests </a:t>
            </a:r>
            <a:r>
              <a:rPr lang="fr-FR" sz="1050" b="1" dirty="0" err="1" smtClean="0">
                <a:solidFill>
                  <a:srgbClr val="2C6672"/>
                </a:solidFill>
              </a:rPr>
              <a:t>oro</a:t>
            </a:r>
            <a:r>
              <a:rPr lang="fr-FR" sz="1050" b="1" dirty="0" smtClean="0">
                <a:solidFill>
                  <a:srgbClr val="2C6672"/>
                </a:solidFill>
              </a:rPr>
              <a:t>-pharyngés </a:t>
            </a:r>
            <a:r>
              <a:rPr lang="fr-FR" sz="1050" b="1" dirty="0">
                <a:solidFill>
                  <a:srgbClr val="2C6672"/>
                </a:solidFill>
              </a:rPr>
              <a:t>d'orientation diagnostique des </a:t>
            </a:r>
            <a:r>
              <a:rPr lang="fr-FR" sz="1050" b="1" u="sng" dirty="0">
                <a:solidFill>
                  <a:srgbClr val="2C6672"/>
                </a:solidFill>
              </a:rPr>
              <a:t>angines à streptocoque du groupe A </a:t>
            </a:r>
            <a:r>
              <a:rPr lang="fr-FR" sz="1050" dirty="0" smtClean="0">
                <a:solidFill>
                  <a:srgbClr val="2C6672"/>
                </a:solidFill>
              </a:rPr>
              <a:t>:</a:t>
            </a:r>
          </a:p>
          <a:p>
            <a:pPr algn="ctr"/>
            <a:endParaRPr lang="fr-FR" sz="700" dirty="0" smtClean="0">
              <a:solidFill>
                <a:srgbClr val="2C6672"/>
              </a:solidFill>
            </a:endParaRPr>
          </a:p>
          <a:p>
            <a:pPr marL="171450" indent="-171450">
              <a:buFont typeface="Wingdings" panose="05000000000000000000" pitchFamily="2" charset="2"/>
              <a:buChar char="à"/>
            </a:pPr>
            <a:r>
              <a:rPr lang="fr-FR" sz="1050" dirty="0" smtClean="0">
                <a:solidFill>
                  <a:srgbClr val="2C6672"/>
                </a:solidFill>
                <a:sym typeface="Wingdings" panose="05000000000000000000" pitchFamily="2" charset="2"/>
              </a:rPr>
              <a:t>Pour l’o</a:t>
            </a:r>
            <a:r>
              <a:rPr lang="fr-FR" sz="1050" dirty="0" smtClean="0">
                <a:solidFill>
                  <a:srgbClr val="2C6672"/>
                </a:solidFill>
              </a:rPr>
              <a:t>rientation </a:t>
            </a:r>
            <a:r>
              <a:rPr lang="fr-FR" sz="1050" dirty="0">
                <a:solidFill>
                  <a:srgbClr val="2C6672"/>
                </a:solidFill>
              </a:rPr>
              <a:t>diagnostique en faveur d'une angine </a:t>
            </a:r>
            <a:r>
              <a:rPr lang="fr-FR" sz="1050" dirty="0" smtClean="0">
                <a:solidFill>
                  <a:srgbClr val="2C6672"/>
                </a:solidFill>
              </a:rPr>
              <a:t>bactérienne</a:t>
            </a:r>
            <a:endParaRPr lang="fr-FR" sz="700" dirty="0" smtClean="0">
              <a:solidFill>
                <a:srgbClr val="2C6672"/>
              </a:solidFill>
            </a:endParaRPr>
          </a:p>
          <a:p>
            <a:r>
              <a:rPr lang="fr-FR" sz="700" dirty="0" smtClean="0">
                <a:solidFill>
                  <a:srgbClr val="2C6672"/>
                </a:solidFill>
              </a:rPr>
              <a:t> </a:t>
            </a:r>
          </a:p>
          <a:p>
            <a:r>
              <a:rPr lang="fr-FR" sz="1050" dirty="0" smtClean="0">
                <a:solidFill>
                  <a:srgbClr val="2C6672"/>
                </a:solidFill>
                <a:sym typeface="Wingdings" panose="05000000000000000000" pitchFamily="2" charset="2"/>
              </a:rPr>
              <a:t> Outils disponibles :</a:t>
            </a:r>
            <a:endParaRPr lang="fr-FR" sz="1050" dirty="0" smtClean="0">
              <a:solidFill>
                <a:srgbClr val="2C6672"/>
              </a:solidFill>
            </a:endParaRPr>
          </a:p>
          <a:p>
            <a:pPr marL="171450" indent="-171450" fontAlgn="base">
              <a:buFont typeface="Arial" panose="020B0604020202020204" pitchFamily="34" charset="0"/>
              <a:buChar char="•"/>
            </a:pPr>
            <a:r>
              <a:rPr lang="fr-FR" sz="1050" dirty="0" smtClean="0">
                <a:solidFill>
                  <a:srgbClr val="2C6672"/>
                </a:solidFill>
              </a:rPr>
              <a:t>Outils </a:t>
            </a:r>
            <a:r>
              <a:rPr lang="fr-FR" sz="1050" dirty="0">
                <a:solidFill>
                  <a:srgbClr val="2C6672"/>
                </a:solidFill>
              </a:rPr>
              <a:t>site DQO :</a:t>
            </a:r>
          </a:p>
          <a:p>
            <a:pPr fontAlgn="base"/>
            <a:r>
              <a:rPr lang="fr-FR" sz="1050" dirty="0">
                <a:solidFill>
                  <a:srgbClr val="2C6672"/>
                </a:solidFill>
              </a:rPr>
              <a:t>A.91 - TROD angine affiche</a:t>
            </a:r>
          </a:p>
          <a:p>
            <a:pPr fontAlgn="base"/>
            <a:r>
              <a:rPr lang="fr-FR" sz="1050" dirty="0">
                <a:solidFill>
                  <a:srgbClr val="2C6672"/>
                </a:solidFill>
              </a:rPr>
              <a:t>A.92 - TROD angine brochure patient</a:t>
            </a:r>
          </a:p>
          <a:p>
            <a:pPr marL="171450" indent="-171450" fontAlgn="base">
              <a:buFont typeface="Arial" panose="020B0604020202020204" pitchFamily="34" charset="0"/>
              <a:buChar char="•"/>
            </a:pPr>
            <a:r>
              <a:rPr lang="fr-FR" sz="1050" dirty="0">
                <a:solidFill>
                  <a:srgbClr val="2C6672"/>
                </a:solidFill>
              </a:rPr>
              <a:t>Assurance Maladie</a:t>
            </a:r>
          </a:p>
          <a:p>
            <a:pPr fontAlgn="base"/>
            <a:r>
              <a:rPr lang="fr-FR" sz="1050" dirty="0" smtClean="0">
                <a:solidFill>
                  <a:srgbClr val="2C6672"/>
                </a:solidFill>
                <a:hlinkClick r:id="rId4"/>
              </a:rPr>
              <a:t>Logigramme</a:t>
            </a:r>
            <a:r>
              <a:rPr lang="fr-FR" sz="1050" dirty="0" smtClean="0">
                <a:solidFill>
                  <a:srgbClr val="2C6672"/>
                </a:solidFill>
              </a:rPr>
              <a:t> et </a:t>
            </a:r>
            <a:r>
              <a:rPr lang="fr-FR" sz="1050" dirty="0" smtClean="0">
                <a:solidFill>
                  <a:srgbClr val="2C6672"/>
                </a:solidFill>
                <a:hlinkClick r:id="rId5"/>
              </a:rPr>
              <a:t>compte-rendu</a:t>
            </a:r>
            <a:r>
              <a:rPr lang="fr-FR" sz="1050" dirty="0" smtClean="0">
                <a:solidFill>
                  <a:srgbClr val="2C6672"/>
                </a:solidFill>
              </a:rPr>
              <a:t> </a:t>
            </a:r>
            <a:r>
              <a:rPr lang="fr-FR" sz="1050" dirty="0">
                <a:solidFill>
                  <a:srgbClr val="2C6672"/>
                </a:solidFill>
              </a:rPr>
              <a:t>de </a:t>
            </a:r>
            <a:r>
              <a:rPr lang="fr-FR" sz="1050" dirty="0" smtClean="0">
                <a:solidFill>
                  <a:srgbClr val="2C6672"/>
                </a:solidFill>
              </a:rPr>
              <a:t>prise </a:t>
            </a:r>
            <a:r>
              <a:rPr lang="fr-FR" sz="1050" dirty="0">
                <a:solidFill>
                  <a:srgbClr val="2C6672"/>
                </a:solidFill>
              </a:rPr>
              <a:t>en charge </a:t>
            </a:r>
          </a:p>
        </p:txBody>
      </p:sp>
    </p:spTree>
    <p:extLst>
      <p:ext uri="{BB962C8B-B14F-4D97-AF65-F5344CB8AC3E}">
        <p14:creationId xmlns:p14="http://schemas.microsoft.com/office/powerpoint/2010/main" val="372516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71192"/>
            <a:ext cx="6636853" cy="341632"/>
          </a:xfrm>
        </p:spPr>
        <p:txBody>
          <a:bodyPr/>
          <a:lstStyle/>
          <a:p>
            <a:pPr algn="r"/>
            <a:r>
              <a:rPr lang="fr-FR" dirty="0" smtClean="0"/>
              <a:t>M.10 - Réalisation </a:t>
            </a:r>
            <a:r>
              <a:rPr lang="fr-FR" dirty="0"/>
              <a:t>des TROD à l'officine</a:t>
            </a:r>
          </a:p>
        </p:txBody>
      </p:sp>
      <p:graphicFrame>
        <p:nvGraphicFramePr>
          <p:cNvPr id="3" name="Tableau 2"/>
          <p:cNvGraphicFramePr>
            <a:graphicFrameLocks noGrp="1"/>
          </p:cNvGraphicFramePr>
          <p:nvPr>
            <p:extLst>
              <p:ext uri="{D42A27DB-BD31-4B8C-83A1-F6EECF244321}">
                <p14:modId xmlns:p14="http://schemas.microsoft.com/office/powerpoint/2010/main" val="3626355913"/>
              </p:ext>
            </p:extLst>
          </p:nvPr>
        </p:nvGraphicFramePr>
        <p:xfrm>
          <a:off x="206734" y="1419683"/>
          <a:ext cx="6494855" cy="5626475"/>
        </p:xfrm>
        <a:graphic>
          <a:graphicData uri="http://schemas.openxmlformats.org/drawingml/2006/table">
            <a:tbl>
              <a:tblPr firstRow="1" bandRow="1">
                <a:tableStyleId>{5C22544A-7EE6-4342-B048-85BDC9FD1C3A}</a:tableStyleId>
              </a:tblPr>
              <a:tblGrid>
                <a:gridCol w="854242">
                  <a:extLst>
                    <a:ext uri="{9D8B030D-6E8A-4147-A177-3AD203B41FA5}">
                      <a16:colId xmlns:a16="http://schemas.microsoft.com/office/drawing/2014/main" val="2746929584"/>
                    </a:ext>
                  </a:extLst>
                </a:gridCol>
                <a:gridCol w="1128771">
                  <a:extLst>
                    <a:ext uri="{9D8B030D-6E8A-4147-A177-3AD203B41FA5}">
                      <a16:colId xmlns:a16="http://schemas.microsoft.com/office/drawing/2014/main" val="1927463214"/>
                    </a:ext>
                  </a:extLst>
                </a:gridCol>
                <a:gridCol w="904566">
                  <a:extLst>
                    <a:ext uri="{9D8B030D-6E8A-4147-A177-3AD203B41FA5}">
                      <a16:colId xmlns:a16="http://schemas.microsoft.com/office/drawing/2014/main" val="3366137903"/>
                    </a:ext>
                  </a:extLst>
                </a:gridCol>
                <a:gridCol w="1068613">
                  <a:extLst>
                    <a:ext uri="{9D8B030D-6E8A-4147-A177-3AD203B41FA5}">
                      <a16:colId xmlns:a16="http://schemas.microsoft.com/office/drawing/2014/main" val="1805238408"/>
                    </a:ext>
                  </a:extLst>
                </a:gridCol>
                <a:gridCol w="1085040">
                  <a:extLst>
                    <a:ext uri="{9D8B030D-6E8A-4147-A177-3AD203B41FA5}">
                      <a16:colId xmlns:a16="http://schemas.microsoft.com/office/drawing/2014/main" val="2439521351"/>
                    </a:ext>
                  </a:extLst>
                </a:gridCol>
                <a:gridCol w="1453623">
                  <a:extLst>
                    <a:ext uri="{9D8B030D-6E8A-4147-A177-3AD203B41FA5}">
                      <a16:colId xmlns:a16="http://schemas.microsoft.com/office/drawing/2014/main" val="331786161"/>
                    </a:ext>
                  </a:extLst>
                </a:gridCol>
              </a:tblGrid>
              <a:tr h="483221">
                <a:tc>
                  <a:txBody>
                    <a:bodyPr/>
                    <a:lstStyle/>
                    <a:p>
                      <a:endParaRPr lang="fr-FR" sz="105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fr-FR" sz="1100" b="1" kern="1200" dirty="0" smtClean="0">
                          <a:solidFill>
                            <a:srgbClr val="2C6672"/>
                          </a:solidFill>
                          <a:latin typeface="+mn-lt"/>
                          <a:ea typeface="+mn-ea"/>
                          <a:cs typeface="+mn-cs"/>
                        </a:rPr>
                        <a:t>Angine</a:t>
                      </a:r>
                      <a:endParaRPr lang="fr-FR" sz="1100" b="1" kern="1200" dirty="0">
                        <a:solidFill>
                          <a:srgbClr val="2C6672"/>
                        </a:solidFill>
                        <a:latin typeface="+mn-lt"/>
                        <a:ea typeface="+mn-ea"/>
                        <a:cs typeface="+mn-cs"/>
                      </a:endParaRPr>
                    </a:p>
                  </a:txBody>
                  <a:tcP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fr-FR" sz="1100" dirty="0" smtClean="0"/>
                        <a:t>Cystite</a:t>
                      </a:r>
                      <a:r>
                        <a:rPr lang="fr-FR" sz="1100" baseline="0" dirty="0" smtClean="0"/>
                        <a:t> </a:t>
                      </a:r>
                      <a:endParaRPr lang="fr-FR" sz="1100" dirty="0"/>
                    </a:p>
                  </a:txBody>
                  <a:tcPr>
                    <a:lnT w="12700" cap="flat" cmpd="sng" algn="ctr">
                      <a:solidFill>
                        <a:schemeClr val="tx1"/>
                      </a:solidFill>
                      <a:prstDash val="solid"/>
                      <a:round/>
                      <a:headEnd type="none" w="med" len="med"/>
                      <a:tailEnd type="none" w="med" len="med"/>
                    </a:lnT>
                    <a:solidFill>
                      <a:srgbClr val="7AB8AC"/>
                    </a:solidFill>
                  </a:tcPr>
                </a:tc>
                <a:tc>
                  <a:txBody>
                    <a:bodyPr/>
                    <a:lstStyle/>
                    <a:p>
                      <a:r>
                        <a:rPr lang="fr-FR" sz="1100" dirty="0" smtClean="0"/>
                        <a:t>VRS</a:t>
                      </a:r>
                      <a:endParaRPr lang="fr-FR" sz="1100" dirty="0"/>
                    </a:p>
                  </a:txBody>
                  <a:tcPr>
                    <a:lnT w="12700" cap="flat" cmpd="sng" algn="ctr">
                      <a:solidFill>
                        <a:schemeClr val="tx1"/>
                      </a:solidFill>
                      <a:prstDash val="solid"/>
                      <a:round/>
                      <a:headEnd type="none" w="med" len="med"/>
                      <a:tailEnd type="none" w="med" len="med"/>
                    </a:lnT>
                    <a:solidFill>
                      <a:schemeClr val="accent3"/>
                    </a:solidFill>
                  </a:tcPr>
                </a:tc>
                <a:tc>
                  <a:txBody>
                    <a:bodyPr/>
                    <a:lstStyle/>
                    <a:p>
                      <a:r>
                        <a:rPr lang="fr-FR" sz="1100" dirty="0" smtClean="0"/>
                        <a:t>Grippe </a:t>
                      </a:r>
                      <a:endParaRPr lang="fr-FR" sz="1100" dirty="0"/>
                    </a:p>
                  </a:txBody>
                  <a:tcPr>
                    <a:lnT w="12700" cap="flat" cmpd="sng" algn="ctr">
                      <a:solidFill>
                        <a:schemeClr val="tx1"/>
                      </a:solidFill>
                      <a:prstDash val="solid"/>
                      <a:round/>
                      <a:headEnd type="none" w="med" len="med"/>
                      <a:tailEnd type="none" w="med" len="med"/>
                    </a:lnT>
                    <a:solidFill>
                      <a:schemeClr val="accent3"/>
                    </a:solidFill>
                  </a:tcPr>
                </a:tc>
                <a:tc>
                  <a:txBody>
                    <a:bodyPr/>
                    <a:lstStyle/>
                    <a:p>
                      <a:r>
                        <a:rPr lang="fr-FR" sz="1100" dirty="0" smtClean="0"/>
                        <a:t>Covid</a:t>
                      </a:r>
                      <a:endParaRPr lang="fr-FR"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3"/>
                    </a:solidFill>
                  </a:tcPr>
                </a:tc>
                <a:extLst>
                  <a:ext uri="{0D108BD9-81ED-4DB2-BD59-A6C34878D82A}">
                    <a16:rowId xmlns:a16="http://schemas.microsoft.com/office/drawing/2014/main" val="2044419402"/>
                  </a:ext>
                </a:extLst>
              </a:tr>
              <a:tr h="784614">
                <a:tc>
                  <a:txBody>
                    <a:bodyPr/>
                    <a:lstStyle/>
                    <a:p>
                      <a:r>
                        <a:rPr lang="fr-FR" sz="1050" dirty="0" smtClean="0"/>
                        <a:t>Type</a:t>
                      </a:r>
                      <a:r>
                        <a:rPr lang="fr-FR" sz="1050" baseline="0" dirty="0" smtClean="0"/>
                        <a:t> de test</a:t>
                      </a:r>
                      <a:endParaRPr lang="fr-FR" sz="1050" dirty="0"/>
                    </a:p>
                  </a:txBody>
                  <a:tcPr anchor="ctr">
                    <a:lnL w="12700" cap="flat" cmpd="sng" algn="ctr">
                      <a:solidFill>
                        <a:schemeClr val="tx1"/>
                      </a:solidFill>
                      <a:prstDash val="solid"/>
                      <a:round/>
                      <a:headEnd type="none" w="med" len="med"/>
                      <a:tailEnd type="none" w="med" len="med"/>
                    </a:lnL>
                    <a:noFill/>
                  </a:tcPr>
                </a:tc>
                <a:tc>
                  <a:txBody>
                    <a:bodyPr/>
                    <a:lstStyle/>
                    <a:p>
                      <a:r>
                        <a:rPr lang="fr-FR" sz="1050" dirty="0" err="1" smtClean="0">
                          <a:solidFill>
                            <a:srgbClr val="2C6672"/>
                          </a:solidFill>
                        </a:rPr>
                        <a:t>Oro</a:t>
                      </a:r>
                      <a:r>
                        <a:rPr lang="fr-FR" sz="1050" dirty="0" smtClean="0">
                          <a:solidFill>
                            <a:srgbClr val="2C6672"/>
                          </a:solidFill>
                        </a:rPr>
                        <a:t>-pharyngé</a:t>
                      </a:r>
                      <a:endParaRPr lang="fr-FR" sz="1050" dirty="0">
                        <a:solidFill>
                          <a:srgbClr val="2C6672"/>
                        </a:solidFill>
                      </a:endParaRPr>
                    </a:p>
                  </a:txBody>
                  <a:tcPr anchor="ctr">
                    <a:solidFill>
                      <a:srgbClr val="F9F9F9"/>
                    </a:solidFill>
                  </a:tcPr>
                </a:tc>
                <a:tc>
                  <a:txBody>
                    <a:bodyPr/>
                    <a:lstStyle/>
                    <a:p>
                      <a:r>
                        <a:rPr lang="fr-FR" sz="1050" dirty="0" smtClean="0"/>
                        <a:t>Bandelette urinaire</a:t>
                      </a:r>
                      <a:endParaRPr lang="fr-FR" sz="1050" dirty="0"/>
                    </a:p>
                  </a:txBody>
                  <a:tcPr anchor="ctr">
                    <a:solidFill>
                      <a:srgbClr val="D0E6E2"/>
                    </a:solidFill>
                  </a:tcPr>
                </a:tc>
                <a:tc>
                  <a:txBody>
                    <a:bodyPr/>
                    <a:lstStyle/>
                    <a:p>
                      <a:r>
                        <a:rPr lang="fr-FR" sz="1050" dirty="0" err="1" smtClean="0"/>
                        <a:t>Oro</a:t>
                      </a:r>
                      <a:r>
                        <a:rPr lang="fr-FR" sz="1050" dirty="0" smtClean="0"/>
                        <a:t>-pharyngé</a:t>
                      </a:r>
                      <a:r>
                        <a:rPr lang="fr-FR" sz="1050" baseline="0" dirty="0" smtClean="0"/>
                        <a:t>, </a:t>
                      </a:r>
                      <a:r>
                        <a:rPr lang="fr-FR" sz="1050" baseline="0" dirty="0" err="1" smtClean="0"/>
                        <a:t>Naso</a:t>
                      </a:r>
                      <a:r>
                        <a:rPr lang="fr-FR" sz="1050" baseline="0" dirty="0" smtClean="0"/>
                        <a:t>-pharyngé, Salivaire</a:t>
                      </a:r>
                      <a:endParaRPr lang="fr-FR" sz="1050" dirty="0"/>
                    </a:p>
                  </a:txBody>
                  <a:tcPr anchor="ctr">
                    <a:solidFill>
                      <a:schemeClr val="accent3">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50" dirty="0" err="1" smtClean="0"/>
                        <a:t>Oro</a:t>
                      </a:r>
                      <a:r>
                        <a:rPr lang="fr-FR" sz="1050" dirty="0" smtClean="0"/>
                        <a:t>-pharyngé</a:t>
                      </a:r>
                      <a:r>
                        <a:rPr lang="fr-FR" sz="1050" baseline="0" dirty="0" smtClean="0"/>
                        <a:t>, </a:t>
                      </a:r>
                      <a:r>
                        <a:rPr lang="fr-FR" sz="1050" baseline="0" dirty="0" err="1" smtClean="0"/>
                        <a:t>Naso</a:t>
                      </a:r>
                      <a:r>
                        <a:rPr lang="fr-FR" sz="1050" baseline="0" dirty="0" smtClean="0"/>
                        <a:t>-pharyngé, Salivaire</a:t>
                      </a:r>
                      <a:endParaRPr lang="fr-FR" sz="1050" dirty="0" smtClean="0"/>
                    </a:p>
                  </a:txBody>
                  <a:tcPr anchor="ctr">
                    <a:solidFill>
                      <a:schemeClr val="accent3">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50" dirty="0" err="1" smtClean="0"/>
                        <a:t>Oro</a:t>
                      </a:r>
                      <a:r>
                        <a:rPr lang="fr-FR" sz="1050" dirty="0" smtClean="0"/>
                        <a:t>-pharyngé</a:t>
                      </a:r>
                      <a:r>
                        <a:rPr lang="fr-FR" sz="1050" baseline="0" dirty="0" smtClean="0"/>
                        <a:t>, </a:t>
                      </a:r>
                      <a:r>
                        <a:rPr lang="fr-FR" sz="1050" baseline="0" dirty="0" err="1" smtClean="0"/>
                        <a:t>Naso</a:t>
                      </a:r>
                      <a:r>
                        <a:rPr lang="fr-FR" sz="1050" baseline="0" dirty="0" smtClean="0"/>
                        <a:t>-pharyngé, Salivaire</a:t>
                      </a:r>
                      <a:endParaRPr lang="fr-FR" sz="1050" dirty="0" smtClean="0"/>
                    </a:p>
                  </a:txBody>
                  <a:tcPr anchor="ctr">
                    <a:lnR w="12700" cap="flat" cmpd="sng" algn="ctr">
                      <a:solidFill>
                        <a:schemeClr val="tx1"/>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694752625"/>
                  </a:ext>
                </a:extLst>
              </a:tr>
              <a:tr h="1505178">
                <a:tc>
                  <a:txBody>
                    <a:bodyPr/>
                    <a:lstStyle/>
                    <a:p>
                      <a:r>
                        <a:rPr lang="fr-FR" sz="1050" dirty="0" smtClean="0"/>
                        <a:t>Effecteurs</a:t>
                      </a:r>
                      <a:endParaRPr lang="fr-FR" sz="1050" dirty="0"/>
                    </a:p>
                  </a:txBody>
                  <a:tcPr anchor="ctr">
                    <a:lnL w="12700" cap="flat" cmpd="sng" algn="ctr">
                      <a:solidFill>
                        <a:schemeClr val="tx1"/>
                      </a:solidFill>
                      <a:prstDash val="solid"/>
                      <a:round/>
                      <a:headEnd type="none" w="med" len="med"/>
                      <a:tailEnd type="none" w="med" len="med"/>
                    </a:lnL>
                    <a:noFill/>
                  </a:tcPr>
                </a:tc>
                <a:tc>
                  <a:txBody>
                    <a:bodyPr/>
                    <a:lstStyle/>
                    <a:p>
                      <a:r>
                        <a:rPr lang="fr-FR" sz="1050" dirty="0" smtClean="0">
                          <a:solidFill>
                            <a:srgbClr val="2C6672"/>
                          </a:solidFill>
                        </a:rPr>
                        <a:t>Pharmacien</a:t>
                      </a:r>
                      <a:endParaRPr lang="fr-FR" sz="1050" dirty="0">
                        <a:solidFill>
                          <a:srgbClr val="2C6672"/>
                        </a:solidFill>
                      </a:endParaRPr>
                    </a:p>
                  </a:txBody>
                  <a:tcPr anchor="ctr">
                    <a:solidFill>
                      <a:srgbClr val="F9F9F9"/>
                    </a:solidFill>
                  </a:tcPr>
                </a:tc>
                <a:tc>
                  <a:txBody>
                    <a:bodyPr/>
                    <a:lstStyle/>
                    <a:p>
                      <a:r>
                        <a:rPr lang="fr-FR" sz="1050" dirty="0" smtClean="0"/>
                        <a:t>Pharmacien</a:t>
                      </a:r>
                    </a:p>
                    <a:p>
                      <a:endParaRPr lang="fr-FR" sz="1050" dirty="0" smtClean="0"/>
                    </a:p>
                    <a:p>
                      <a:r>
                        <a:rPr lang="fr-FR" sz="1050" dirty="0" smtClean="0"/>
                        <a:t>Echantillon prélevé à domicile</a:t>
                      </a:r>
                      <a:r>
                        <a:rPr lang="fr-FR" sz="1050" baseline="0" dirty="0" smtClean="0"/>
                        <a:t> ou dans les toilettes de l’officine</a:t>
                      </a:r>
                      <a:endParaRPr lang="fr-FR" sz="1050" dirty="0"/>
                    </a:p>
                  </a:txBody>
                  <a:tcPr anchor="ctr">
                    <a:solidFill>
                      <a:srgbClr val="D0E6E2"/>
                    </a:solidFill>
                  </a:tcPr>
                </a:tc>
                <a:tc>
                  <a:txBody>
                    <a:bodyPr/>
                    <a:lstStyle/>
                    <a:p>
                      <a:r>
                        <a:rPr lang="fr-FR" sz="1050" dirty="0" smtClean="0"/>
                        <a:t>Pharmacien</a:t>
                      </a:r>
                      <a:endParaRPr lang="fr-FR" sz="1050" dirty="0"/>
                    </a:p>
                  </a:txBody>
                  <a:tcPr anchor="ctr">
                    <a:solidFill>
                      <a:schemeClr val="accent3">
                        <a:lumMod val="20000"/>
                        <a:lumOff val="80000"/>
                      </a:schemeClr>
                    </a:solidFill>
                  </a:tcPr>
                </a:tc>
                <a:tc>
                  <a:txBody>
                    <a:bodyPr/>
                    <a:lstStyle/>
                    <a:p>
                      <a:r>
                        <a:rPr lang="fr-FR" sz="1050" dirty="0" smtClean="0"/>
                        <a:t>Pharmacien</a:t>
                      </a:r>
                      <a:endParaRPr lang="fr-FR" sz="1050" dirty="0"/>
                    </a:p>
                  </a:txBody>
                  <a:tcPr anchor="ctr">
                    <a:solidFill>
                      <a:schemeClr val="accent3">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50" b="1" dirty="0" smtClean="0"/>
                        <a:t>Prélèvement</a:t>
                      </a:r>
                      <a:endParaRPr lang="fr-FR" sz="1050" b="0" dirty="0" smtClean="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b="0" dirty="0" smtClean="0"/>
                        <a:t>P</a:t>
                      </a:r>
                      <a:r>
                        <a:rPr lang="fr-FR" sz="1050" dirty="0" smtClean="0"/>
                        <a:t>harmacien</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dirty="0" smtClean="0"/>
                        <a:t>Préparateur et </a:t>
                      </a:r>
                      <a:r>
                        <a:rPr lang="fr-FR" sz="1050" baseline="0" dirty="0" smtClean="0"/>
                        <a:t>étudiants dès la 1</a:t>
                      </a:r>
                      <a:r>
                        <a:rPr lang="fr-FR" sz="1050" baseline="30000" dirty="0" smtClean="0"/>
                        <a:t>ère</a:t>
                      </a:r>
                      <a:r>
                        <a:rPr lang="fr-FR" sz="1050" baseline="0" dirty="0" smtClean="0"/>
                        <a:t> année validée sous la responsabilité d’un pharmacien </a:t>
                      </a:r>
                    </a:p>
                    <a:p>
                      <a:pPr marL="0" marR="0" lvl="0" indent="0" algn="l" defTabSz="685800" rtl="0" eaLnBrk="1" fontAlgn="auto" latinLnBrk="0" hangingPunct="1">
                        <a:lnSpc>
                          <a:spcPct val="100000"/>
                        </a:lnSpc>
                        <a:spcBef>
                          <a:spcPts val="0"/>
                        </a:spcBef>
                        <a:spcAft>
                          <a:spcPts val="0"/>
                        </a:spcAft>
                        <a:buClrTx/>
                        <a:buSzTx/>
                        <a:buFontTx/>
                        <a:buNone/>
                        <a:tabLst/>
                        <a:defRPr/>
                      </a:pPr>
                      <a:endParaRPr lang="fr-FR" sz="800" b="1" baseline="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lang="fr-FR" sz="1050" b="1" baseline="0" dirty="0" smtClean="0"/>
                        <a:t>Analyse du test</a:t>
                      </a:r>
                      <a:r>
                        <a:rPr lang="fr-FR" sz="1050" baseline="0" dirty="0" smtClean="0"/>
                        <a:t> : Pharmacien uniquement</a:t>
                      </a:r>
                      <a:endParaRPr lang="fr-FR" sz="1050" dirty="0"/>
                    </a:p>
                  </a:txBody>
                  <a:tcPr anchor="ctr">
                    <a:lnR w="12700" cap="flat" cmpd="sng" algn="ctr">
                      <a:solidFill>
                        <a:schemeClr val="tx1"/>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456257895"/>
                  </a:ext>
                </a:extLst>
              </a:tr>
              <a:tr h="1072839">
                <a:tc>
                  <a:txBody>
                    <a:bodyPr/>
                    <a:lstStyle/>
                    <a:p>
                      <a:r>
                        <a:rPr lang="fr-FR" sz="1050" dirty="0" smtClean="0"/>
                        <a:t>Conditions</a:t>
                      </a:r>
                      <a:endParaRPr lang="fr-FR" sz="1050" dirty="0"/>
                    </a:p>
                  </a:txBody>
                  <a:tcPr anchor="ctr">
                    <a:lnL w="12700" cap="flat" cmpd="sng" algn="ctr">
                      <a:solidFill>
                        <a:schemeClr val="tx1"/>
                      </a:solidFill>
                      <a:prstDash val="solid"/>
                      <a:round/>
                      <a:headEnd type="none" w="med" len="med"/>
                      <a:tailEnd type="none" w="med" len="med"/>
                    </a:lnL>
                    <a:noFill/>
                  </a:tcPr>
                </a:tc>
                <a:tc>
                  <a:txBody>
                    <a:bodyPr/>
                    <a:lstStyle/>
                    <a:p>
                      <a:r>
                        <a:rPr lang="fr-FR" sz="1050" b="1" dirty="0" smtClean="0">
                          <a:solidFill>
                            <a:srgbClr val="2C6672"/>
                          </a:solidFill>
                        </a:rPr>
                        <a:t>Ordonnance</a:t>
                      </a:r>
                      <a:r>
                        <a:rPr lang="fr-FR" sz="1050" b="1" baseline="0" dirty="0" smtClean="0">
                          <a:solidFill>
                            <a:srgbClr val="2C6672"/>
                          </a:solidFill>
                        </a:rPr>
                        <a:t> conditionnelle </a:t>
                      </a:r>
                      <a:r>
                        <a:rPr lang="fr-FR" sz="1050" baseline="0" dirty="0" smtClean="0">
                          <a:solidFill>
                            <a:srgbClr val="2C6672"/>
                          </a:solidFill>
                        </a:rPr>
                        <a:t>: enfant dès 3ans </a:t>
                      </a:r>
                    </a:p>
                    <a:p>
                      <a:endParaRPr lang="fr-FR" sz="800" b="1" dirty="0" smtClean="0">
                        <a:solidFill>
                          <a:srgbClr val="2C6672"/>
                        </a:solidFill>
                      </a:endParaRPr>
                    </a:p>
                    <a:p>
                      <a:r>
                        <a:rPr lang="fr-FR" sz="1050" b="1" dirty="0" smtClean="0">
                          <a:solidFill>
                            <a:srgbClr val="2C6672"/>
                          </a:solidFill>
                        </a:rPr>
                        <a:t>Sinon</a:t>
                      </a:r>
                      <a:r>
                        <a:rPr lang="fr-FR" sz="1050" b="1" baseline="0" dirty="0" smtClean="0">
                          <a:solidFill>
                            <a:srgbClr val="2C6672"/>
                          </a:solidFill>
                        </a:rPr>
                        <a:t> </a:t>
                      </a:r>
                      <a:r>
                        <a:rPr lang="fr-FR" sz="1050" baseline="0" dirty="0" smtClean="0">
                          <a:solidFill>
                            <a:srgbClr val="2C6672"/>
                          </a:solidFill>
                        </a:rPr>
                        <a:t>: enfant dès 10 ans</a:t>
                      </a:r>
                      <a:endParaRPr lang="fr-FR" sz="1050" dirty="0">
                        <a:solidFill>
                          <a:srgbClr val="2C6672"/>
                        </a:solidFill>
                      </a:endParaRPr>
                    </a:p>
                  </a:txBody>
                  <a:tcPr anchor="ctr">
                    <a:solidFill>
                      <a:srgbClr val="F9F9F9"/>
                    </a:solidFill>
                  </a:tcPr>
                </a:tc>
                <a:tc>
                  <a:txBody>
                    <a:bodyPr/>
                    <a:lstStyle/>
                    <a:p>
                      <a:r>
                        <a:rPr lang="fr-FR" sz="1050" dirty="0" smtClean="0"/>
                        <a:t>Femme de</a:t>
                      </a:r>
                      <a:r>
                        <a:rPr lang="fr-FR" sz="1050" baseline="0" dirty="0" smtClean="0"/>
                        <a:t> 16 à 65 ans</a:t>
                      </a:r>
                      <a:endParaRPr lang="fr-FR" sz="1050" dirty="0"/>
                    </a:p>
                  </a:txBody>
                  <a:tcPr anchor="ctr">
                    <a:solidFill>
                      <a:srgbClr val="D0E6E2"/>
                    </a:solidFill>
                  </a:tcPr>
                </a:tc>
                <a:tc>
                  <a:txBody>
                    <a:bodyPr/>
                    <a:lstStyle/>
                    <a:p>
                      <a:pPr algn="ctr"/>
                      <a:r>
                        <a:rPr lang="fr-FR" sz="1050" dirty="0" smtClean="0"/>
                        <a:t>/</a:t>
                      </a:r>
                      <a:endParaRPr lang="fr-FR" sz="1050" dirty="0"/>
                    </a:p>
                  </a:txBody>
                  <a:tcPr anchor="ctr">
                    <a:solidFill>
                      <a:schemeClr val="accent3">
                        <a:lumMod val="20000"/>
                        <a:lumOff val="80000"/>
                      </a:schemeClr>
                    </a:solidFill>
                  </a:tcPr>
                </a:tc>
                <a:tc>
                  <a:txBody>
                    <a:bodyPr/>
                    <a:lstStyle/>
                    <a:p>
                      <a:pPr algn="ctr"/>
                      <a:r>
                        <a:rPr lang="fr-FR" sz="1050" dirty="0" smtClean="0"/>
                        <a:t>/</a:t>
                      </a:r>
                      <a:endParaRPr lang="fr-FR" sz="1050" dirty="0"/>
                    </a:p>
                  </a:txBody>
                  <a:tcPr anchor="ctr">
                    <a:solidFill>
                      <a:schemeClr val="accent3">
                        <a:lumMod val="20000"/>
                        <a:lumOff val="80000"/>
                      </a:schemeClr>
                    </a:solidFill>
                  </a:tcPr>
                </a:tc>
                <a:tc>
                  <a:txBody>
                    <a:bodyPr/>
                    <a:lstStyle/>
                    <a:p>
                      <a:pPr algn="ctr"/>
                      <a:r>
                        <a:rPr lang="fr-FR" sz="1050" dirty="0" smtClean="0"/>
                        <a:t>/</a:t>
                      </a:r>
                      <a:endParaRPr lang="fr-FR" sz="1050" dirty="0"/>
                    </a:p>
                  </a:txBody>
                  <a:tcPr anchor="ctr">
                    <a:lnR w="12700" cap="flat" cmpd="sng" algn="ctr">
                      <a:solidFill>
                        <a:schemeClr val="tx1"/>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2100923594"/>
                  </a:ext>
                </a:extLst>
              </a:tr>
              <a:tr h="483221">
                <a:tc>
                  <a:txBody>
                    <a:bodyPr/>
                    <a:lstStyle/>
                    <a:p>
                      <a:r>
                        <a:rPr lang="fr-FR" sz="1050" dirty="0" smtClean="0"/>
                        <a:t>Formation </a:t>
                      </a:r>
                      <a:endParaRPr lang="fr-FR" sz="105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fr-FR" sz="1050" dirty="0" smtClean="0">
                          <a:solidFill>
                            <a:srgbClr val="2C6672"/>
                          </a:solidFill>
                        </a:rPr>
                        <a:t>OUI</a:t>
                      </a:r>
                      <a:endParaRPr lang="fr-FR" sz="1050" baseline="0" dirty="0" smtClean="0">
                        <a:solidFill>
                          <a:srgbClr val="2C6672"/>
                        </a:solidFill>
                      </a:endParaRPr>
                    </a:p>
                    <a:p>
                      <a:r>
                        <a:rPr lang="fr-FR" sz="900" baseline="0" dirty="0" smtClean="0">
                          <a:solidFill>
                            <a:srgbClr val="2C6672"/>
                          </a:solidFill>
                        </a:rPr>
                        <a:t>Cf arrêtés (1), (2), (4) qui définissent les formations permettant de réaliser cette activité</a:t>
                      </a:r>
                      <a:endParaRPr lang="fr-FR" sz="900" dirty="0">
                        <a:solidFill>
                          <a:srgbClr val="2C6672"/>
                        </a:solidFill>
                      </a:endParaRPr>
                    </a:p>
                  </a:txBody>
                  <a:tcPr anchor="ctr">
                    <a:lnB w="12700" cap="flat" cmpd="sng" algn="ctr">
                      <a:solidFill>
                        <a:schemeClr val="tx1"/>
                      </a:solidFill>
                      <a:prstDash val="solid"/>
                      <a:round/>
                      <a:headEnd type="none" w="med" len="med"/>
                      <a:tailEnd type="none" w="med" len="med"/>
                    </a:lnB>
                    <a:solidFill>
                      <a:srgbClr val="F9F9F9"/>
                    </a:solidFill>
                  </a:tcPr>
                </a:tc>
                <a:tc>
                  <a:txBody>
                    <a:bodyPr/>
                    <a:lstStyle/>
                    <a:p>
                      <a:r>
                        <a:rPr lang="fr-FR" sz="1050" dirty="0" smtClean="0"/>
                        <a:t>OUI</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900" baseline="0" dirty="0" smtClean="0"/>
                        <a:t>Cf. arrêtés (1), (4) qui définissent les formations permettant de réaliser cette activité</a:t>
                      </a:r>
                      <a:endParaRPr lang="fr-FR" sz="900" dirty="0" smtClean="0"/>
                    </a:p>
                  </a:txBody>
                  <a:tcPr anchor="ctr">
                    <a:lnB w="12700" cap="flat" cmpd="sng" algn="ctr">
                      <a:solidFill>
                        <a:schemeClr val="tx1"/>
                      </a:solidFill>
                      <a:prstDash val="solid"/>
                      <a:round/>
                      <a:headEnd type="none" w="med" len="med"/>
                      <a:tailEnd type="none" w="med" len="med"/>
                    </a:lnB>
                    <a:solidFill>
                      <a:srgbClr val="D0E6E2"/>
                    </a:solidFill>
                  </a:tcPr>
                </a:tc>
                <a:tc>
                  <a:txBody>
                    <a:bodyPr/>
                    <a:lstStyle/>
                    <a:p>
                      <a:r>
                        <a:rPr lang="fr-FR" sz="1050" dirty="0" smtClean="0"/>
                        <a:t>OUI </a:t>
                      </a:r>
                    </a:p>
                    <a:p>
                      <a:r>
                        <a:rPr lang="fr-FR" sz="900" dirty="0" smtClean="0"/>
                        <a:t>Cf. arrêté (1)</a:t>
                      </a:r>
                      <a:r>
                        <a:rPr lang="fr-FR" sz="900" baseline="0" dirty="0" smtClean="0"/>
                        <a:t> </a:t>
                      </a:r>
                      <a:r>
                        <a:rPr lang="fr-FR" sz="900" dirty="0" smtClean="0"/>
                        <a:t>qui définit les formations permettant de réaliser cette activité</a:t>
                      </a:r>
                    </a:p>
                  </a:txBody>
                  <a:tcPr anchor="ct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lang="fr-FR" sz="1050" dirty="0" smtClean="0"/>
                        <a:t>OUI</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900" baseline="0" dirty="0" smtClean="0"/>
                        <a:t>Cf. arrêté (1) qui définit les formations permettant de réaliser cette activité</a:t>
                      </a:r>
                      <a:endParaRPr lang="fr-FR" sz="900" dirty="0" smtClean="0"/>
                    </a:p>
                  </a:txBody>
                  <a:tcPr anchor="ct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lang="fr-FR" sz="1050" dirty="0" smtClean="0"/>
                        <a:t>OUI</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900" baseline="0" dirty="0" smtClean="0"/>
                        <a:t>Cf. arrêtés (1) et (3) qui définissent les formations permettant de réaliser cette activité</a:t>
                      </a:r>
                    </a:p>
                    <a:p>
                      <a:pPr marL="0" marR="0" lvl="0" indent="0" algn="l" defTabSz="685800" rtl="0" eaLnBrk="1" fontAlgn="auto" latinLnBrk="0" hangingPunct="1">
                        <a:lnSpc>
                          <a:spcPct val="100000"/>
                        </a:lnSpc>
                        <a:spcBef>
                          <a:spcPts val="0"/>
                        </a:spcBef>
                        <a:spcAft>
                          <a:spcPts val="0"/>
                        </a:spcAft>
                        <a:buClrTx/>
                        <a:buSzTx/>
                        <a:buFontTx/>
                        <a:buNone/>
                        <a:tabLst/>
                        <a:defRPr/>
                      </a:pPr>
                      <a:r>
                        <a:rPr lang="fr-FR" sz="900" b="1" baseline="0" dirty="0" smtClean="0">
                          <a:solidFill>
                            <a:schemeClr val="accent2"/>
                          </a:solidFill>
                        </a:rPr>
                        <a:t>Formation possible par un professionnel déjà formé (cf. outil E.14)</a:t>
                      </a:r>
                      <a:endParaRPr lang="fr-FR" sz="900" b="1" dirty="0" smtClean="0">
                        <a:solidFill>
                          <a:schemeClr val="accent2"/>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54375189"/>
                  </a:ext>
                </a:extLst>
              </a:tr>
            </a:tbl>
          </a:graphicData>
        </a:graphic>
      </p:graphicFrame>
      <p:sp>
        <p:nvSpPr>
          <p:cNvPr id="4" name="Espace réservé du texte 2">
            <a:extLst>
              <a:ext uri="{FF2B5EF4-FFF2-40B4-BE49-F238E27FC236}">
                <a16:creationId xmlns:a16="http://schemas.microsoft.com/office/drawing/2014/main" id="{AAE196BE-636C-7440-B466-7559D9F3460F}"/>
              </a:ext>
            </a:extLst>
          </p:cNvPr>
          <p:cNvSpPr txBox="1">
            <a:spLocks/>
          </p:cNvSpPr>
          <p:nvPr/>
        </p:nvSpPr>
        <p:spPr>
          <a:xfrm>
            <a:off x="0" y="7188901"/>
            <a:ext cx="6506817" cy="1872549"/>
          </a:xfrm>
          <a:prstGeom prst="rect">
            <a:avLst/>
          </a:prstGeom>
          <a:solidFill>
            <a:srgbClr val="D0E6E2"/>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800" b="1" dirty="0"/>
              <a:t>Références : </a:t>
            </a:r>
            <a:endParaRPr lang="fr-FR" sz="900" dirty="0"/>
          </a:p>
          <a:p>
            <a:r>
              <a:rPr lang="fr-FR" sz="900" dirty="0" smtClean="0">
                <a:hlinkClick r:id="rId2"/>
              </a:rPr>
              <a:t>(1) Arrêté du 1er août 2016 </a:t>
            </a:r>
            <a:r>
              <a:rPr lang="fr-FR" sz="900" dirty="0"/>
              <a:t> </a:t>
            </a:r>
            <a:r>
              <a:rPr lang="fr-FR" sz="900" dirty="0" smtClean="0"/>
              <a:t>(</a:t>
            </a:r>
            <a:r>
              <a:rPr lang="fr-FR" sz="900" dirty="0" smtClean="0"/>
              <a:t>et </a:t>
            </a:r>
            <a:r>
              <a:rPr lang="fr-FR" sz="900" dirty="0">
                <a:hlinkClick r:id="rId3"/>
              </a:rPr>
              <a:t>Arrêté du 21 mai 2024</a:t>
            </a:r>
            <a:r>
              <a:rPr lang="fr-FR" sz="900" dirty="0"/>
              <a:t> modifiant l'arrêté du 1er août </a:t>
            </a:r>
            <a:r>
              <a:rPr lang="fr-FR" sz="900" dirty="0" smtClean="0"/>
              <a:t>2016) </a:t>
            </a:r>
            <a:r>
              <a:rPr lang="fr-FR" sz="900" dirty="0"/>
              <a:t>déterminant la liste des tests, recueils et traitements de signaux biologiques qui ne constituent pas un examen de biologie médicale, les catégories de personnes pouvant les réaliser et les conditions de réalisation de certains de ces tests, recueils et traitements de signaux </a:t>
            </a:r>
            <a:r>
              <a:rPr lang="fr-FR" sz="900" dirty="0" smtClean="0"/>
              <a:t>biologiques</a:t>
            </a:r>
          </a:p>
          <a:p>
            <a:r>
              <a:rPr lang="fr-FR" sz="900" dirty="0" smtClean="0">
                <a:hlinkClick r:id="rId4"/>
              </a:rPr>
              <a:t>(2) Arrêté </a:t>
            </a:r>
            <a:r>
              <a:rPr lang="fr-FR" sz="900" dirty="0">
                <a:hlinkClick r:id="rId4"/>
              </a:rPr>
              <a:t>du 29 juin 2021</a:t>
            </a:r>
            <a:r>
              <a:rPr lang="fr-FR" sz="900" dirty="0"/>
              <a:t> fixant les conditions de réalisation des tests rapides </a:t>
            </a:r>
            <a:r>
              <a:rPr lang="fr-FR" sz="900" dirty="0" err="1"/>
              <a:t>oro</a:t>
            </a:r>
            <a:r>
              <a:rPr lang="fr-FR" sz="900" dirty="0"/>
              <a:t>-pharyngés d'orientation diagnostique des angines à streptocoque du groupe A par les pharmaciens </a:t>
            </a:r>
            <a:r>
              <a:rPr lang="fr-FR" sz="900" dirty="0" smtClean="0"/>
              <a:t>d'officine</a:t>
            </a:r>
          </a:p>
          <a:p>
            <a:r>
              <a:rPr lang="fr-FR" sz="900" dirty="0" smtClean="0">
                <a:hlinkClick r:id="rId4"/>
              </a:rPr>
              <a:t>(3) Arrêté du 1</a:t>
            </a:r>
            <a:r>
              <a:rPr lang="fr-FR" sz="900" baseline="30000" dirty="0" smtClean="0">
                <a:hlinkClick r:id="rId4"/>
              </a:rPr>
              <a:t>er</a:t>
            </a:r>
            <a:r>
              <a:rPr lang="fr-FR" sz="900" dirty="0" smtClean="0">
                <a:hlinkClick r:id="rId4"/>
              </a:rPr>
              <a:t> juin 2021 </a:t>
            </a:r>
            <a:r>
              <a:rPr lang="fr-FR" sz="900" dirty="0" smtClean="0"/>
              <a:t>relatif aux mesures d'organisation et de fonctionnement du système de santé maintenues en matière de lutte contre la covid-19</a:t>
            </a:r>
          </a:p>
          <a:p>
            <a:r>
              <a:rPr lang="fr-FR" sz="900" dirty="0" smtClean="0">
                <a:hlinkClick r:id="rId5"/>
              </a:rPr>
              <a:t>(4) Arrêté </a:t>
            </a:r>
            <a:r>
              <a:rPr lang="fr-FR" sz="900" dirty="0">
                <a:hlinkClick r:id="rId5"/>
              </a:rPr>
              <a:t>du 17 juin 2024 </a:t>
            </a:r>
            <a:r>
              <a:rPr lang="fr-FR" sz="900" dirty="0"/>
              <a:t>fixant les modalités de délivrance de médicaments sans ordonnance après la réalisation d'un test rapide d'orientation diagnostique, les modalités de formation spécifique des pharmaciens d'officine en la matière et précisant les conditions de recours à une ordonnance de dispensation </a:t>
            </a:r>
            <a:r>
              <a:rPr lang="fr-FR" sz="900" dirty="0" smtClean="0"/>
              <a:t>conditionnelle</a:t>
            </a:r>
          </a:p>
          <a:p>
            <a:r>
              <a:rPr lang="fr-FR" sz="900" dirty="0"/>
              <a:t>FAQ </a:t>
            </a:r>
            <a:r>
              <a:rPr lang="fr-FR" sz="900" dirty="0" smtClean="0"/>
              <a:t>du Ministère - </a:t>
            </a:r>
            <a:r>
              <a:rPr lang="fr-FR" sz="900" dirty="0">
                <a:hlinkClick r:id="rId6"/>
              </a:rPr>
              <a:t>Réalisation des TROD angine / cystite et dispensation des antibiotiques par les pharmaciens d’officine</a:t>
            </a:r>
            <a:endParaRPr lang="fr-FR" sz="900" dirty="0"/>
          </a:p>
          <a:p>
            <a:endParaRPr lang="fr-FR" sz="900" dirty="0"/>
          </a:p>
        </p:txBody>
      </p:sp>
      <p:sp>
        <p:nvSpPr>
          <p:cNvPr id="5" name="Rectangle 4"/>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2/2</a:t>
            </a:r>
            <a:endParaRPr lang="fr-FR" sz="1050" dirty="0"/>
          </a:p>
        </p:txBody>
      </p:sp>
    </p:spTree>
    <p:extLst>
      <p:ext uri="{BB962C8B-B14F-4D97-AF65-F5344CB8AC3E}">
        <p14:creationId xmlns:p14="http://schemas.microsoft.com/office/powerpoint/2010/main" val="1582397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4505</TotalTime>
  <Words>845</Words>
  <Application>Microsoft Office PowerPoint</Application>
  <PresentationFormat>Format A4 (210 x 297 mm)</PresentationFormat>
  <Paragraphs>107</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M.10 - Réalisation des TROD à l'officine</vt:lpstr>
      <vt:lpstr>M.10 - Réalisation des TROD à l'officine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293</cp:revision>
  <cp:lastPrinted>2019-10-14T20:50:05Z</cp:lastPrinted>
  <dcterms:created xsi:type="dcterms:W3CDTF">2019-09-09T06:31:24Z</dcterms:created>
  <dcterms:modified xsi:type="dcterms:W3CDTF">2024-11-13T13:55:27Z</dcterms:modified>
</cp:coreProperties>
</file>